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notesMasterIdLst>
    <p:notesMasterId r:id="rId81"/>
  </p:notesMasterIdLst>
  <p:handoutMasterIdLst>
    <p:handoutMasterId r:id="rId82"/>
  </p:handoutMasterIdLst>
  <p:sldIdLst>
    <p:sldId id="664" r:id="rId2"/>
    <p:sldId id="511" r:id="rId3"/>
    <p:sldId id="513" r:id="rId4"/>
    <p:sldId id="568" r:id="rId5"/>
    <p:sldId id="679" r:id="rId6"/>
    <p:sldId id="665" r:id="rId7"/>
    <p:sldId id="666" r:id="rId8"/>
    <p:sldId id="668" r:id="rId9"/>
    <p:sldId id="680" r:id="rId10"/>
    <p:sldId id="566" r:id="rId11"/>
    <p:sldId id="647" r:id="rId12"/>
    <p:sldId id="569" r:id="rId13"/>
    <p:sldId id="700" r:id="rId14"/>
    <p:sldId id="699" r:id="rId15"/>
    <p:sldId id="698" r:id="rId16"/>
    <p:sldId id="575" r:id="rId17"/>
    <p:sldId id="662" r:id="rId18"/>
    <p:sldId id="707" r:id="rId19"/>
    <p:sldId id="703" r:id="rId20"/>
    <p:sldId id="704" r:id="rId21"/>
    <p:sldId id="706" r:id="rId22"/>
    <p:sldId id="694" r:id="rId23"/>
    <p:sldId id="681" r:id="rId24"/>
    <p:sldId id="682" r:id="rId25"/>
    <p:sldId id="593" r:id="rId26"/>
    <p:sldId id="702" r:id="rId27"/>
    <p:sldId id="553" r:id="rId28"/>
    <p:sldId id="554" r:id="rId29"/>
    <p:sldId id="649" r:id="rId30"/>
    <p:sldId id="633" r:id="rId31"/>
    <p:sldId id="686" r:id="rId32"/>
    <p:sldId id="644" r:id="rId33"/>
    <p:sldId id="687" r:id="rId34"/>
    <p:sldId id="627" r:id="rId35"/>
    <p:sldId id="641" r:id="rId36"/>
    <p:sldId id="669" r:id="rId37"/>
    <p:sldId id="659" r:id="rId38"/>
    <p:sldId id="660" r:id="rId39"/>
    <p:sldId id="676" r:id="rId40"/>
    <p:sldId id="684" r:id="rId41"/>
    <p:sldId id="677" r:id="rId42"/>
    <p:sldId id="685" r:id="rId43"/>
    <p:sldId id="695" r:id="rId44"/>
    <p:sldId id="589" r:id="rId45"/>
    <p:sldId id="300" r:id="rId46"/>
    <p:sldId id="711" r:id="rId47"/>
    <p:sldId id="667" r:id="rId48"/>
    <p:sldId id="696" r:id="rId49"/>
    <p:sldId id="713" r:id="rId50"/>
    <p:sldId id="595" r:id="rId51"/>
    <p:sldId id="714" r:id="rId52"/>
    <p:sldId id="715" r:id="rId53"/>
    <p:sldId id="708" r:id="rId54"/>
    <p:sldId id="716" r:id="rId55"/>
    <p:sldId id="717" r:id="rId56"/>
    <p:sldId id="718" r:id="rId57"/>
    <p:sldId id="719" r:id="rId58"/>
    <p:sldId id="720" r:id="rId59"/>
    <p:sldId id="722" r:id="rId60"/>
    <p:sldId id="721" r:id="rId61"/>
    <p:sldId id="723" r:id="rId62"/>
    <p:sldId id="724" r:id="rId63"/>
    <p:sldId id="725" r:id="rId64"/>
    <p:sldId id="726" r:id="rId65"/>
    <p:sldId id="727" r:id="rId66"/>
    <p:sldId id="728" r:id="rId67"/>
    <p:sldId id="729" r:id="rId68"/>
    <p:sldId id="730" r:id="rId69"/>
    <p:sldId id="731" r:id="rId70"/>
    <p:sldId id="732" r:id="rId71"/>
    <p:sldId id="323" r:id="rId72"/>
    <p:sldId id="465" r:id="rId73"/>
    <p:sldId id="470" r:id="rId74"/>
    <p:sldId id="691" r:id="rId75"/>
    <p:sldId id="693" r:id="rId76"/>
    <p:sldId id="692" r:id="rId77"/>
    <p:sldId id="733" r:id="rId78"/>
    <p:sldId id="712" r:id="rId79"/>
    <p:sldId id="689" r:id="rId80"/>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70" autoAdjust="0"/>
    <p:restoredTop sz="94671" autoAdjust="0"/>
  </p:normalViewPr>
  <p:slideViewPr>
    <p:cSldViewPr>
      <p:cViewPr varScale="1">
        <p:scale>
          <a:sx n="108" d="100"/>
          <a:sy n="108" d="100"/>
        </p:scale>
        <p:origin x="1608" y="108"/>
      </p:cViewPr>
      <p:guideLst>
        <p:guide orient="horz" pos="2160"/>
        <p:guide pos="2880"/>
      </p:guideLst>
    </p:cSldViewPr>
  </p:slideViewPr>
  <p:notesTextViewPr>
    <p:cViewPr>
      <p:scale>
        <a:sx n="75" d="100"/>
        <a:sy n="75" d="100"/>
      </p:scale>
      <p:origin x="0" y="0"/>
    </p:cViewPr>
  </p:notesTextViewPr>
  <p:sorterViewPr>
    <p:cViewPr>
      <p:scale>
        <a:sx n="125" d="100"/>
        <a:sy n="125" d="100"/>
      </p:scale>
      <p:origin x="0" y="-149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handoutMaster" Target="handoutMasters/handout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034BBF4A-0327-46A5-9D4A-5A1EBD021710}"/>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711" tIns="46352" rIns="92711" bIns="46352" numCol="1" anchor="t" anchorCtr="0" compatLnSpc="1">
            <a:prstTxWarp prst="textNoShape">
              <a:avLst/>
            </a:prstTxWarp>
          </a:bodyPr>
          <a:lstStyle>
            <a:lvl1pPr defTabSz="927476" eaLnBrk="1" hangingPunct="1">
              <a:defRPr sz="1200">
                <a:latin typeface="Arial" charset="0"/>
              </a:defRPr>
            </a:lvl1pPr>
          </a:lstStyle>
          <a:p>
            <a:pPr>
              <a:defRPr/>
            </a:pPr>
            <a:endParaRPr lang="en-US"/>
          </a:p>
        </p:txBody>
      </p:sp>
      <p:sp>
        <p:nvSpPr>
          <p:cNvPr id="62467" name="Rectangle 3">
            <a:extLst>
              <a:ext uri="{FF2B5EF4-FFF2-40B4-BE49-F238E27FC236}">
                <a16:creationId xmlns:a16="http://schemas.microsoft.com/office/drawing/2014/main" id="{A9527661-FEC9-4B19-AEC4-94E72F1A97C4}"/>
              </a:ext>
            </a:extLst>
          </p:cNvPr>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711" tIns="46352" rIns="92711" bIns="46352" numCol="1" anchor="t" anchorCtr="0" compatLnSpc="1">
            <a:prstTxWarp prst="textNoShape">
              <a:avLst/>
            </a:prstTxWarp>
          </a:bodyPr>
          <a:lstStyle>
            <a:lvl1pPr algn="r" defTabSz="927476" eaLnBrk="1" hangingPunct="1">
              <a:defRPr sz="1200">
                <a:latin typeface="Arial" charset="0"/>
              </a:defRPr>
            </a:lvl1pPr>
          </a:lstStyle>
          <a:p>
            <a:pPr>
              <a:defRPr/>
            </a:pPr>
            <a:endParaRPr lang="en-US"/>
          </a:p>
        </p:txBody>
      </p:sp>
      <p:sp>
        <p:nvSpPr>
          <p:cNvPr id="62468" name="Rectangle 4">
            <a:extLst>
              <a:ext uri="{FF2B5EF4-FFF2-40B4-BE49-F238E27FC236}">
                <a16:creationId xmlns:a16="http://schemas.microsoft.com/office/drawing/2014/main" id="{3FE15588-18D5-414F-97EF-A5E05BFE9B33}"/>
              </a:ext>
            </a:extLst>
          </p:cNvPr>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711" tIns="46352" rIns="92711" bIns="46352" numCol="1" anchor="b" anchorCtr="0" compatLnSpc="1">
            <a:prstTxWarp prst="textNoShape">
              <a:avLst/>
            </a:prstTxWarp>
          </a:bodyPr>
          <a:lstStyle>
            <a:lvl1pPr defTabSz="927476" eaLnBrk="1" hangingPunct="1">
              <a:defRPr sz="1200">
                <a:latin typeface="Arial" charset="0"/>
              </a:defRPr>
            </a:lvl1pPr>
          </a:lstStyle>
          <a:p>
            <a:pPr>
              <a:defRPr/>
            </a:pPr>
            <a:endParaRPr lang="en-US"/>
          </a:p>
        </p:txBody>
      </p:sp>
      <p:sp>
        <p:nvSpPr>
          <p:cNvPr id="62469" name="Rectangle 5">
            <a:extLst>
              <a:ext uri="{FF2B5EF4-FFF2-40B4-BE49-F238E27FC236}">
                <a16:creationId xmlns:a16="http://schemas.microsoft.com/office/drawing/2014/main" id="{149C1043-6454-43C6-BA31-C594827E6E8A}"/>
              </a:ext>
            </a:extLst>
          </p:cNvPr>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711" tIns="46352" rIns="92711" bIns="46352" numCol="1" anchor="b" anchorCtr="0" compatLnSpc="1">
            <a:prstTxWarp prst="textNoShape">
              <a:avLst/>
            </a:prstTxWarp>
          </a:bodyPr>
          <a:lstStyle>
            <a:lvl1pPr algn="r" defTabSz="927100" eaLnBrk="1" hangingPunct="1">
              <a:defRPr sz="1200">
                <a:latin typeface="Arial" panose="020B0604020202020204" pitchFamily="34" charset="0"/>
              </a:defRPr>
            </a:lvl1pPr>
          </a:lstStyle>
          <a:p>
            <a:pPr>
              <a:defRPr/>
            </a:pPr>
            <a:fld id="{D2AA1B8C-EEC8-458B-84D3-184D6769D66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E7110F3-1B1F-48E9-9819-2BC96D090F1E}"/>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711" tIns="46352" rIns="92711" bIns="46352" numCol="1" anchor="t" anchorCtr="0" compatLnSpc="1">
            <a:prstTxWarp prst="textNoShape">
              <a:avLst/>
            </a:prstTxWarp>
          </a:bodyPr>
          <a:lstStyle>
            <a:lvl1pPr defTabSz="927476" eaLnBrk="1" hangingPunct="1">
              <a:defRPr sz="1200">
                <a:latin typeface="Arial" charset="0"/>
              </a:defRPr>
            </a:lvl1pPr>
          </a:lstStyle>
          <a:p>
            <a:pPr>
              <a:defRPr/>
            </a:pPr>
            <a:endParaRPr lang="en-US"/>
          </a:p>
        </p:txBody>
      </p:sp>
      <p:sp>
        <p:nvSpPr>
          <p:cNvPr id="34819" name="Rectangle 3">
            <a:extLst>
              <a:ext uri="{FF2B5EF4-FFF2-40B4-BE49-F238E27FC236}">
                <a16:creationId xmlns:a16="http://schemas.microsoft.com/office/drawing/2014/main" id="{75F15F2B-D78A-4967-92FE-6BCE92FE2B7C}"/>
              </a:ext>
            </a:extLst>
          </p:cNvPr>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711" tIns="46352" rIns="92711" bIns="46352" numCol="1" anchor="t" anchorCtr="0" compatLnSpc="1">
            <a:prstTxWarp prst="textNoShape">
              <a:avLst/>
            </a:prstTxWarp>
          </a:bodyPr>
          <a:lstStyle>
            <a:lvl1pPr algn="r" defTabSz="927476"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78D11AA5-0894-49BD-99B3-6C6BBC5B4844}"/>
              </a:ext>
            </a:extLst>
          </p:cNvPr>
          <p:cNvSpPr>
            <a:spLocks noGrp="1" noRot="1" noChangeAspect="1" noChangeArrowheads="1" noTextEdit="1"/>
          </p:cNvSpPr>
          <p:nvPr>
            <p:ph type="sldImg" idx="2"/>
          </p:nvPr>
        </p:nvSpPr>
        <p:spPr bwMode="auto">
          <a:xfrm>
            <a:off x="1182688" y="698500"/>
            <a:ext cx="4645025" cy="3484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1" name="Rectangle 5">
            <a:extLst>
              <a:ext uri="{FF2B5EF4-FFF2-40B4-BE49-F238E27FC236}">
                <a16:creationId xmlns:a16="http://schemas.microsoft.com/office/drawing/2014/main" id="{B264FC0D-666E-48D4-8723-892D70854209}"/>
              </a:ext>
            </a:extLst>
          </p:cNvPr>
          <p:cNvSpPr>
            <a:spLocks noGrp="1" noChangeArrowheads="1"/>
          </p:cNvSpPr>
          <p:nvPr>
            <p:ph type="body" sz="quarter" idx="3"/>
          </p:nvPr>
        </p:nvSpPr>
        <p:spPr bwMode="auto">
          <a:xfrm>
            <a:off x="703263" y="4416425"/>
            <a:ext cx="5603875" cy="4181475"/>
          </a:xfrm>
          <a:prstGeom prst="rect">
            <a:avLst/>
          </a:prstGeom>
          <a:noFill/>
          <a:ln w="9525">
            <a:noFill/>
            <a:miter lim="800000"/>
            <a:headEnd/>
            <a:tailEnd/>
          </a:ln>
          <a:effectLst/>
        </p:spPr>
        <p:txBody>
          <a:bodyPr vert="horz" wrap="square" lIns="92711" tIns="46352" rIns="92711" bIns="4635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4822" name="Rectangle 6">
            <a:extLst>
              <a:ext uri="{FF2B5EF4-FFF2-40B4-BE49-F238E27FC236}">
                <a16:creationId xmlns:a16="http://schemas.microsoft.com/office/drawing/2014/main" id="{37CE964D-76E5-4DF0-8454-C1210C81F689}"/>
              </a:ext>
            </a:extLst>
          </p:cNvPr>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711" tIns="46352" rIns="92711" bIns="46352" numCol="1" anchor="b" anchorCtr="0" compatLnSpc="1">
            <a:prstTxWarp prst="textNoShape">
              <a:avLst/>
            </a:prstTxWarp>
          </a:bodyPr>
          <a:lstStyle>
            <a:lvl1pPr defTabSz="927476" eaLnBrk="1" hangingPunct="1">
              <a:defRPr sz="1200">
                <a:latin typeface="Arial" charset="0"/>
              </a:defRPr>
            </a:lvl1pPr>
          </a:lstStyle>
          <a:p>
            <a:pPr>
              <a:defRPr/>
            </a:pPr>
            <a:endParaRPr lang="en-US"/>
          </a:p>
        </p:txBody>
      </p:sp>
      <p:sp>
        <p:nvSpPr>
          <p:cNvPr id="34823" name="Rectangle 7">
            <a:extLst>
              <a:ext uri="{FF2B5EF4-FFF2-40B4-BE49-F238E27FC236}">
                <a16:creationId xmlns:a16="http://schemas.microsoft.com/office/drawing/2014/main" id="{C75581DE-2FA8-41A9-BD0E-75E09325D974}"/>
              </a:ext>
            </a:extLst>
          </p:cNvPr>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711" tIns="46352" rIns="92711" bIns="46352" numCol="1" anchor="b" anchorCtr="0" compatLnSpc="1">
            <a:prstTxWarp prst="textNoShape">
              <a:avLst/>
            </a:prstTxWarp>
          </a:bodyPr>
          <a:lstStyle>
            <a:lvl1pPr algn="r" defTabSz="927100" eaLnBrk="1" hangingPunct="1">
              <a:defRPr sz="1200">
                <a:latin typeface="Arial" panose="020B0604020202020204" pitchFamily="34" charset="0"/>
              </a:defRPr>
            </a:lvl1pPr>
          </a:lstStyle>
          <a:p>
            <a:pPr>
              <a:defRPr/>
            </a:pPr>
            <a:fld id="{A4ED851B-8B9A-4A5C-BDD7-2FAF21B6DE8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11B584FD-EF0F-488D-A969-EF483C77CE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4A09993D-4415-4857-8E08-F787D4EE5216}" type="slidenum">
              <a:rPr lang="en-US" altLang="en-US" smtClean="0">
                <a:latin typeface="Arial" panose="020B0604020202020204" pitchFamily="34" charset="0"/>
              </a:rPr>
              <a:pPr/>
              <a:t>2</a:t>
            </a:fld>
            <a:endParaRPr lang="en-US" altLang="en-US">
              <a:latin typeface="Arial" panose="020B0604020202020204" pitchFamily="34" charset="0"/>
            </a:endParaRPr>
          </a:p>
        </p:txBody>
      </p:sp>
      <p:sp>
        <p:nvSpPr>
          <p:cNvPr id="6147" name="Rectangle 2">
            <a:extLst>
              <a:ext uri="{FF2B5EF4-FFF2-40B4-BE49-F238E27FC236}">
                <a16:creationId xmlns:a16="http://schemas.microsoft.com/office/drawing/2014/main" id="{AB0935BF-41DF-4403-A68F-19889BA58727}"/>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E6518AA1-7573-4017-BD04-902FC47921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768D0A62-B6AC-4A0B-A5F4-775FF1814E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Tahoma" panose="020B0604030504040204" pitchFamily="34" charset="0"/>
              </a:defRPr>
            </a:lvl1pPr>
            <a:lvl2pPr marL="742950" indent="-285750" defTabSz="923925">
              <a:defRPr>
                <a:solidFill>
                  <a:schemeClr val="tx1"/>
                </a:solidFill>
                <a:latin typeface="Tahoma" panose="020B0604030504040204" pitchFamily="34" charset="0"/>
              </a:defRPr>
            </a:lvl2pPr>
            <a:lvl3pPr marL="1143000" indent="-228600" defTabSz="923925">
              <a:defRPr>
                <a:solidFill>
                  <a:schemeClr val="tx1"/>
                </a:solidFill>
                <a:latin typeface="Tahoma" panose="020B0604030504040204" pitchFamily="34" charset="0"/>
              </a:defRPr>
            </a:lvl3pPr>
            <a:lvl4pPr marL="1600200" indent="-228600" defTabSz="923925">
              <a:defRPr>
                <a:solidFill>
                  <a:schemeClr val="tx1"/>
                </a:solidFill>
                <a:latin typeface="Tahoma" panose="020B0604030504040204" pitchFamily="34" charset="0"/>
              </a:defRPr>
            </a:lvl4pPr>
            <a:lvl5pPr marL="2057400" indent="-228600" defTabSz="923925">
              <a:defRPr>
                <a:solidFill>
                  <a:schemeClr val="tx1"/>
                </a:solidFill>
                <a:latin typeface="Tahoma" panose="020B0604030504040204" pitchFamily="34" charset="0"/>
              </a:defRPr>
            </a:lvl5pPr>
            <a:lvl6pPr marL="2514600" indent="-228600" defTabSz="923925" eaLnBrk="0" fontAlgn="base" hangingPunct="0">
              <a:spcBef>
                <a:spcPct val="0"/>
              </a:spcBef>
              <a:spcAft>
                <a:spcPct val="0"/>
              </a:spcAft>
              <a:defRPr>
                <a:solidFill>
                  <a:schemeClr val="tx1"/>
                </a:solidFill>
                <a:latin typeface="Tahoma" panose="020B0604030504040204" pitchFamily="34" charset="0"/>
              </a:defRPr>
            </a:lvl6pPr>
            <a:lvl7pPr marL="2971800" indent="-228600" defTabSz="923925" eaLnBrk="0" fontAlgn="base" hangingPunct="0">
              <a:spcBef>
                <a:spcPct val="0"/>
              </a:spcBef>
              <a:spcAft>
                <a:spcPct val="0"/>
              </a:spcAft>
              <a:defRPr>
                <a:solidFill>
                  <a:schemeClr val="tx1"/>
                </a:solidFill>
                <a:latin typeface="Tahoma" panose="020B0604030504040204" pitchFamily="34" charset="0"/>
              </a:defRPr>
            </a:lvl7pPr>
            <a:lvl8pPr marL="3429000" indent="-228600" defTabSz="923925" eaLnBrk="0" fontAlgn="base" hangingPunct="0">
              <a:spcBef>
                <a:spcPct val="0"/>
              </a:spcBef>
              <a:spcAft>
                <a:spcPct val="0"/>
              </a:spcAft>
              <a:defRPr>
                <a:solidFill>
                  <a:schemeClr val="tx1"/>
                </a:solidFill>
                <a:latin typeface="Tahoma" panose="020B0604030504040204" pitchFamily="34" charset="0"/>
              </a:defRPr>
            </a:lvl8pPr>
            <a:lvl9pPr marL="3886200" indent="-228600" defTabSz="923925" eaLnBrk="0" fontAlgn="base" hangingPunct="0">
              <a:spcBef>
                <a:spcPct val="0"/>
              </a:spcBef>
              <a:spcAft>
                <a:spcPct val="0"/>
              </a:spcAft>
              <a:defRPr>
                <a:solidFill>
                  <a:schemeClr val="tx1"/>
                </a:solidFill>
                <a:latin typeface="Tahoma" panose="020B0604030504040204" pitchFamily="34" charset="0"/>
              </a:defRPr>
            </a:lvl9pPr>
          </a:lstStyle>
          <a:p>
            <a:fld id="{41A8BA2C-53DF-421B-A446-8EF41CD421B6}" type="slidenum">
              <a:rPr lang="en-US" altLang="en-US" smtClean="0">
                <a:latin typeface="Arial" panose="020B0604020202020204" pitchFamily="34" charset="0"/>
              </a:rPr>
              <a:pPr/>
              <a:t>48</a:t>
            </a:fld>
            <a:endParaRPr lang="en-US" altLang="en-US">
              <a:latin typeface="Arial" panose="020B0604020202020204" pitchFamily="34" charset="0"/>
            </a:endParaRPr>
          </a:p>
        </p:txBody>
      </p:sp>
      <p:sp>
        <p:nvSpPr>
          <p:cNvPr id="66563" name="Rectangle 2">
            <a:extLst>
              <a:ext uri="{FF2B5EF4-FFF2-40B4-BE49-F238E27FC236}">
                <a16:creationId xmlns:a16="http://schemas.microsoft.com/office/drawing/2014/main" id="{71680481-B65C-428A-8F85-7D8E67C4DAF5}"/>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BAECA46-93E2-4BA0-8D21-521DFF452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786F2EBE-FAF4-4B03-BA5B-1285E61CA4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Tahoma" panose="020B0604030504040204" pitchFamily="34" charset="0"/>
              </a:defRPr>
            </a:lvl1pPr>
            <a:lvl2pPr marL="742950" indent="-285750" defTabSz="923925">
              <a:defRPr>
                <a:solidFill>
                  <a:schemeClr val="tx1"/>
                </a:solidFill>
                <a:latin typeface="Tahoma" panose="020B0604030504040204" pitchFamily="34" charset="0"/>
              </a:defRPr>
            </a:lvl2pPr>
            <a:lvl3pPr marL="1143000" indent="-228600" defTabSz="923925">
              <a:defRPr>
                <a:solidFill>
                  <a:schemeClr val="tx1"/>
                </a:solidFill>
                <a:latin typeface="Tahoma" panose="020B0604030504040204" pitchFamily="34" charset="0"/>
              </a:defRPr>
            </a:lvl3pPr>
            <a:lvl4pPr marL="1600200" indent="-228600" defTabSz="923925">
              <a:defRPr>
                <a:solidFill>
                  <a:schemeClr val="tx1"/>
                </a:solidFill>
                <a:latin typeface="Tahoma" panose="020B0604030504040204" pitchFamily="34" charset="0"/>
              </a:defRPr>
            </a:lvl4pPr>
            <a:lvl5pPr marL="2057400" indent="-228600" defTabSz="923925">
              <a:defRPr>
                <a:solidFill>
                  <a:schemeClr val="tx1"/>
                </a:solidFill>
                <a:latin typeface="Tahoma" panose="020B0604030504040204" pitchFamily="34" charset="0"/>
              </a:defRPr>
            </a:lvl5pPr>
            <a:lvl6pPr marL="2514600" indent="-228600" defTabSz="923925" eaLnBrk="0" fontAlgn="base" hangingPunct="0">
              <a:spcBef>
                <a:spcPct val="0"/>
              </a:spcBef>
              <a:spcAft>
                <a:spcPct val="0"/>
              </a:spcAft>
              <a:defRPr>
                <a:solidFill>
                  <a:schemeClr val="tx1"/>
                </a:solidFill>
                <a:latin typeface="Tahoma" panose="020B0604030504040204" pitchFamily="34" charset="0"/>
              </a:defRPr>
            </a:lvl6pPr>
            <a:lvl7pPr marL="2971800" indent="-228600" defTabSz="923925" eaLnBrk="0" fontAlgn="base" hangingPunct="0">
              <a:spcBef>
                <a:spcPct val="0"/>
              </a:spcBef>
              <a:spcAft>
                <a:spcPct val="0"/>
              </a:spcAft>
              <a:defRPr>
                <a:solidFill>
                  <a:schemeClr val="tx1"/>
                </a:solidFill>
                <a:latin typeface="Tahoma" panose="020B0604030504040204" pitchFamily="34" charset="0"/>
              </a:defRPr>
            </a:lvl7pPr>
            <a:lvl8pPr marL="3429000" indent="-228600" defTabSz="923925" eaLnBrk="0" fontAlgn="base" hangingPunct="0">
              <a:spcBef>
                <a:spcPct val="0"/>
              </a:spcBef>
              <a:spcAft>
                <a:spcPct val="0"/>
              </a:spcAft>
              <a:defRPr>
                <a:solidFill>
                  <a:schemeClr val="tx1"/>
                </a:solidFill>
                <a:latin typeface="Tahoma" panose="020B0604030504040204" pitchFamily="34" charset="0"/>
              </a:defRPr>
            </a:lvl8pPr>
            <a:lvl9pPr marL="3886200" indent="-228600" defTabSz="923925" eaLnBrk="0" fontAlgn="base" hangingPunct="0">
              <a:spcBef>
                <a:spcPct val="0"/>
              </a:spcBef>
              <a:spcAft>
                <a:spcPct val="0"/>
              </a:spcAft>
              <a:defRPr>
                <a:solidFill>
                  <a:schemeClr val="tx1"/>
                </a:solidFill>
                <a:latin typeface="Tahoma" panose="020B0604030504040204" pitchFamily="34" charset="0"/>
              </a:defRPr>
            </a:lvl9pPr>
          </a:lstStyle>
          <a:p>
            <a:fld id="{0374C19B-DCE2-4CDB-836B-3ACCC03E0296}" type="slidenum">
              <a:rPr lang="en-US" altLang="en-US" smtClean="0">
                <a:latin typeface="Arial" panose="020B0604020202020204" pitchFamily="34" charset="0"/>
              </a:rPr>
              <a:pPr/>
              <a:t>49</a:t>
            </a:fld>
            <a:endParaRPr lang="en-US" altLang="en-US">
              <a:latin typeface="Arial" panose="020B0604020202020204" pitchFamily="34" charset="0"/>
            </a:endParaRPr>
          </a:p>
        </p:txBody>
      </p:sp>
      <p:sp>
        <p:nvSpPr>
          <p:cNvPr id="27651" name="Rectangle 2">
            <a:extLst>
              <a:ext uri="{FF2B5EF4-FFF2-40B4-BE49-F238E27FC236}">
                <a16:creationId xmlns:a16="http://schemas.microsoft.com/office/drawing/2014/main" id="{CAB2C82E-3BF5-4C3E-9442-043DA916A66E}"/>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CB5CA375-FAC7-4E13-B79E-19ECC2CFFC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We also collected data on classroom behavior and saw negative behaviors cut in half.</a:t>
            </a:r>
          </a:p>
        </p:txBody>
      </p:sp>
    </p:spTree>
    <p:extLst>
      <p:ext uri="{BB962C8B-B14F-4D97-AF65-F5344CB8AC3E}">
        <p14:creationId xmlns:p14="http://schemas.microsoft.com/office/powerpoint/2010/main" val="3194987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1DB3D63B-BAC3-4C6D-A97A-3FE791F118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a:solidFill>
                  <a:schemeClr val="tx1"/>
                </a:solidFill>
                <a:latin typeface="Tahoma" panose="020B0604030504040204" pitchFamily="34" charset="0"/>
              </a:defRPr>
            </a:lvl1pPr>
            <a:lvl2pPr marL="742950" indent="-285750" defTabSz="925513">
              <a:defRPr>
                <a:solidFill>
                  <a:schemeClr val="tx1"/>
                </a:solidFill>
                <a:latin typeface="Tahoma" panose="020B0604030504040204" pitchFamily="34" charset="0"/>
              </a:defRPr>
            </a:lvl2pPr>
            <a:lvl3pPr marL="1143000" indent="-228600" defTabSz="925513">
              <a:defRPr>
                <a:solidFill>
                  <a:schemeClr val="tx1"/>
                </a:solidFill>
                <a:latin typeface="Tahoma" panose="020B0604030504040204" pitchFamily="34" charset="0"/>
              </a:defRPr>
            </a:lvl3pPr>
            <a:lvl4pPr marL="1600200" indent="-228600" defTabSz="925513">
              <a:defRPr>
                <a:solidFill>
                  <a:schemeClr val="tx1"/>
                </a:solidFill>
                <a:latin typeface="Tahoma" panose="020B0604030504040204" pitchFamily="34" charset="0"/>
              </a:defRPr>
            </a:lvl4pPr>
            <a:lvl5pPr marL="2057400" indent="-228600" defTabSz="925513">
              <a:defRPr>
                <a:solidFill>
                  <a:schemeClr val="tx1"/>
                </a:solidFill>
                <a:latin typeface="Tahoma" panose="020B0604030504040204" pitchFamily="34" charset="0"/>
              </a:defRPr>
            </a:lvl5pPr>
            <a:lvl6pPr marL="2514600" indent="-228600" defTabSz="925513" eaLnBrk="0" fontAlgn="base" hangingPunct="0">
              <a:spcBef>
                <a:spcPct val="0"/>
              </a:spcBef>
              <a:spcAft>
                <a:spcPct val="0"/>
              </a:spcAft>
              <a:defRPr>
                <a:solidFill>
                  <a:schemeClr val="tx1"/>
                </a:solidFill>
                <a:latin typeface="Tahoma" panose="020B0604030504040204" pitchFamily="34" charset="0"/>
              </a:defRPr>
            </a:lvl6pPr>
            <a:lvl7pPr marL="2971800" indent="-228600" defTabSz="925513" eaLnBrk="0" fontAlgn="base" hangingPunct="0">
              <a:spcBef>
                <a:spcPct val="0"/>
              </a:spcBef>
              <a:spcAft>
                <a:spcPct val="0"/>
              </a:spcAft>
              <a:defRPr>
                <a:solidFill>
                  <a:schemeClr val="tx1"/>
                </a:solidFill>
                <a:latin typeface="Tahoma" panose="020B0604030504040204" pitchFamily="34" charset="0"/>
              </a:defRPr>
            </a:lvl7pPr>
            <a:lvl8pPr marL="3429000" indent="-228600" defTabSz="925513" eaLnBrk="0" fontAlgn="base" hangingPunct="0">
              <a:spcBef>
                <a:spcPct val="0"/>
              </a:spcBef>
              <a:spcAft>
                <a:spcPct val="0"/>
              </a:spcAft>
              <a:defRPr>
                <a:solidFill>
                  <a:schemeClr val="tx1"/>
                </a:solidFill>
                <a:latin typeface="Tahoma" panose="020B0604030504040204" pitchFamily="34" charset="0"/>
              </a:defRPr>
            </a:lvl8pPr>
            <a:lvl9pPr marL="3886200" indent="-228600" defTabSz="925513" eaLnBrk="0" fontAlgn="base" hangingPunct="0">
              <a:spcBef>
                <a:spcPct val="0"/>
              </a:spcBef>
              <a:spcAft>
                <a:spcPct val="0"/>
              </a:spcAft>
              <a:defRPr>
                <a:solidFill>
                  <a:schemeClr val="tx1"/>
                </a:solidFill>
                <a:latin typeface="Tahoma" panose="020B0604030504040204" pitchFamily="34" charset="0"/>
              </a:defRPr>
            </a:lvl9pPr>
          </a:lstStyle>
          <a:p>
            <a:fld id="{56992F84-9AC1-4050-8A34-AAFBAC02F66C}" type="slidenum">
              <a:rPr lang="en-US" altLang="en-US" smtClean="0">
                <a:latin typeface="Arial" panose="020B0604020202020204" pitchFamily="34" charset="0"/>
              </a:rPr>
              <a:pPr/>
              <a:t>51</a:t>
            </a:fld>
            <a:endParaRPr lang="en-US" altLang="en-US">
              <a:latin typeface="Arial" panose="020B0604020202020204" pitchFamily="34" charset="0"/>
            </a:endParaRPr>
          </a:p>
        </p:txBody>
      </p:sp>
      <p:sp>
        <p:nvSpPr>
          <p:cNvPr id="31747" name="Rectangle 2">
            <a:extLst>
              <a:ext uri="{FF2B5EF4-FFF2-40B4-BE49-F238E27FC236}">
                <a16:creationId xmlns:a16="http://schemas.microsoft.com/office/drawing/2014/main" id="{0DFEBA81-5A86-4932-A71E-D1B299C2C07B}"/>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446BB1CC-FE1E-4B0F-A23A-84CE0F8205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At the elementary level, there are approximately 15 lessons divided into six areas. The program is flexible and can be implemented in 1 to 5 weeks depending on how much time is available.</a:t>
            </a:r>
          </a:p>
        </p:txBody>
      </p:sp>
    </p:spTree>
    <p:extLst>
      <p:ext uri="{BB962C8B-B14F-4D97-AF65-F5344CB8AC3E}">
        <p14:creationId xmlns:p14="http://schemas.microsoft.com/office/powerpoint/2010/main" val="1967981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D259F8B-459A-425C-BC92-009A2DB8E640}"/>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8B26F422-9B43-49AB-89E5-7A706C8868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This is a first grade lesson that helps students identify their dreams and will set the stage for lessons that help students see the impact that excessive media can have on their goals and dreams.</a:t>
            </a:r>
          </a:p>
        </p:txBody>
      </p:sp>
      <p:sp>
        <p:nvSpPr>
          <p:cNvPr id="33796" name="Slide Number Placeholder 3">
            <a:extLst>
              <a:ext uri="{FF2B5EF4-FFF2-40B4-BE49-F238E27FC236}">
                <a16:creationId xmlns:a16="http://schemas.microsoft.com/office/drawing/2014/main" id="{2243A5F0-187C-4935-8757-2C282B65D3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FF252A9C-6101-48E3-B4C8-8B023A886AA3}" type="slidenum">
              <a:rPr lang="en-US" altLang="en-US" smtClean="0">
                <a:latin typeface="Arial" panose="020B0604020202020204" pitchFamily="34" charset="0"/>
              </a:rPr>
              <a:pPr/>
              <a:t>52</a:t>
            </a:fld>
            <a:endParaRPr lang="en-US" altLang="en-US">
              <a:latin typeface="Arial" panose="020B0604020202020204" pitchFamily="34" charset="0"/>
            </a:endParaRPr>
          </a:p>
        </p:txBody>
      </p:sp>
    </p:spTree>
    <p:extLst>
      <p:ext uri="{BB962C8B-B14F-4D97-AF65-F5344CB8AC3E}">
        <p14:creationId xmlns:p14="http://schemas.microsoft.com/office/powerpoint/2010/main" val="881783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73E9D44F-BE1F-4FAB-BB22-8F0A151601BE}"/>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A1A830B5-565B-4D76-B8B6-443064A2D1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This is also a first grade lesson where students keep a 3 day screen log to become aware of how much time they spend watching screens. Parents are often very surprised!</a:t>
            </a:r>
          </a:p>
        </p:txBody>
      </p:sp>
      <p:sp>
        <p:nvSpPr>
          <p:cNvPr id="35844" name="Slide Number Placeholder 3">
            <a:extLst>
              <a:ext uri="{FF2B5EF4-FFF2-40B4-BE49-F238E27FC236}">
                <a16:creationId xmlns:a16="http://schemas.microsoft.com/office/drawing/2014/main" id="{0B3E4777-4013-42EC-8DC2-AEEAFABC918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A0638CD9-6F10-4586-9757-5DC081D87C3D}" type="slidenum">
              <a:rPr lang="en-US" altLang="en-US" smtClean="0">
                <a:latin typeface="Arial" panose="020B0604020202020204" pitchFamily="34" charset="0"/>
              </a:rPr>
              <a:pPr/>
              <a:t>54</a:t>
            </a:fld>
            <a:endParaRPr lang="en-US" altLang="en-US">
              <a:latin typeface="Arial" panose="020B0604020202020204" pitchFamily="34" charset="0"/>
            </a:endParaRPr>
          </a:p>
        </p:txBody>
      </p:sp>
    </p:spTree>
    <p:extLst>
      <p:ext uri="{BB962C8B-B14F-4D97-AF65-F5344CB8AC3E}">
        <p14:creationId xmlns:p14="http://schemas.microsoft.com/office/powerpoint/2010/main" val="3734829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A0C16A35-5FD2-439E-B4FE-A9029E81BCCB}"/>
              </a:ext>
            </a:extLst>
          </p:cNvPr>
          <p:cNvSpPr>
            <a:spLocks noGrp="1" noRot="1" noChangeAspect="1" noChangeArrowheads="1" noTextEdit="1"/>
          </p:cNvSpPr>
          <p:nvPr>
            <p:ph type="sldImg"/>
          </p:nvPr>
        </p:nvSpPr>
        <p:spPr>
          <a:ln/>
        </p:spPr>
      </p:sp>
      <p:sp>
        <p:nvSpPr>
          <p:cNvPr id="38915" name="Notes Placeholder 2">
            <a:extLst>
              <a:ext uri="{FF2B5EF4-FFF2-40B4-BE49-F238E27FC236}">
                <a16:creationId xmlns:a16="http://schemas.microsoft.com/office/drawing/2014/main" id="{486EFBDA-AE8D-4C79-BDAB-2A516889A6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This middle school lesson has students predict the National Average for Screen Use first and then create graphs comparing their use, the classroom average and the National Average.</a:t>
            </a:r>
          </a:p>
        </p:txBody>
      </p:sp>
      <p:sp>
        <p:nvSpPr>
          <p:cNvPr id="38916" name="Slide Number Placeholder 3">
            <a:extLst>
              <a:ext uri="{FF2B5EF4-FFF2-40B4-BE49-F238E27FC236}">
                <a16:creationId xmlns:a16="http://schemas.microsoft.com/office/drawing/2014/main" id="{97148A29-5F04-4460-81C8-FCC260D0942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7E48080B-6109-483F-95C9-47AA672984C4}" type="slidenum">
              <a:rPr lang="en-US" altLang="en-US" smtClean="0">
                <a:latin typeface="Arial" panose="020B0604020202020204" pitchFamily="34" charset="0"/>
              </a:rPr>
              <a:pPr/>
              <a:t>56</a:t>
            </a:fld>
            <a:endParaRPr lang="en-US" altLang="en-US">
              <a:latin typeface="Arial" panose="020B0604020202020204" pitchFamily="34" charset="0"/>
            </a:endParaRPr>
          </a:p>
        </p:txBody>
      </p:sp>
    </p:spTree>
    <p:extLst>
      <p:ext uri="{BB962C8B-B14F-4D97-AF65-F5344CB8AC3E}">
        <p14:creationId xmlns:p14="http://schemas.microsoft.com/office/powerpoint/2010/main" val="1777073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2A2FED9-E555-4537-AA18-5F90BBDC6AA2}"/>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465B02E3-D300-4AC7-BEA8-EE7BA1A7CCE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The curriculum includes books we have written. This book is about what happens when you watch too much TV. </a:t>
            </a:r>
          </a:p>
        </p:txBody>
      </p:sp>
      <p:sp>
        <p:nvSpPr>
          <p:cNvPr id="40964" name="Slide Number Placeholder 3">
            <a:extLst>
              <a:ext uri="{FF2B5EF4-FFF2-40B4-BE49-F238E27FC236}">
                <a16:creationId xmlns:a16="http://schemas.microsoft.com/office/drawing/2014/main" id="{35D9EA04-1885-4EF7-850A-683EC4A87E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E5C776CC-4B3C-4BFD-B3B0-4C8B892A0320}" type="slidenum">
              <a:rPr lang="en-US" altLang="en-US" smtClean="0">
                <a:latin typeface="Arial" panose="020B0604020202020204" pitchFamily="34" charset="0"/>
              </a:rPr>
              <a:pPr/>
              <a:t>57</a:t>
            </a:fld>
            <a:endParaRPr lang="en-US" altLang="en-US">
              <a:latin typeface="Arial" panose="020B0604020202020204" pitchFamily="34" charset="0"/>
            </a:endParaRPr>
          </a:p>
        </p:txBody>
      </p:sp>
    </p:spTree>
    <p:extLst>
      <p:ext uri="{BB962C8B-B14F-4D97-AF65-F5344CB8AC3E}">
        <p14:creationId xmlns:p14="http://schemas.microsoft.com/office/powerpoint/2010/main" val="2933246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FDF185C-455F-4B62-9E95-2FB928432246}"/>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A85C6309-1016-4174-96DC-2D401433962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The book includes a story about Rose as well as research related to the story in the shaded box.  Rose no longer wants to eat the good food her father cooks. Instead she wants to eat junk food. The shaded box provides information from a research article.  $46 billion dollars was spent on advertising in one year. </a:t>
            </a:r>
          </a:p>
          <a:p>
            <a:endParaRPr lang="en-US" altLang="en-US">
              <a:latin typeface="Arial" panose="020B0604020202020204" pitchFamily="34" charset="0"/>
            </a:endParaRPr>
          </a:p>
        </p:txBody>
      </p:sp>
      <p:sp>
        <p:nvSpPr>
          <p:cNvPr id="43012" name="Slide Number Placeholder 3">
            <a:extLst>
              <a:ext uri="{FF2B5EF4-FFF2-40B4-BE49-F238E27FC236}">
                <a16:creationId xmlns:a16="http://schemas.microsoft.com/office/drawing/2014/main" id="{2DB3D31A-D064-43F8-A927-B3BF1DAC4A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FB1B2437-5131-4EAC-809D-8FD31FF9CB4B}" type="slidenum">
              <a:rPr lang="en-US" altLang="en-US" smtClean="0">
                <a:latin typeface="Arial" panose="020B0604020202020204" pitchFamily="34" charset="0"/>
              </a:rPr>
              <a:pPr/>
              <a:t>58</a:t>
            </a:fld>
            <a:endParaRPr lang="en-US" altLang="en-US">
              <a:latin typeface="Arial" panose="020B0604020202020204" pitchFamily="34" charset="0"/>
            </a:endParaRPr>
          </a:p>
        </p:txBody>
      </p:sp>
    </p:spTree>
    <p:extLst>
      <p:ext uri="{BB962C8B-B14F-4D97-AF65-F5344CB8AC3E}">
        <p14:creationId xmlns:p14="http://schemas.microsoft.com/office/powerpoint/2010/main" val="2978606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56F7A999-4F26-4099-8FD0-69B12CFAC470}"/>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4382294E-9E23-447D-BFA1-193F0BA3DB4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Older students read research from Science Journals</a:t>
            </a:r>
          </a:p>
        </p:txBody>
      </p:sp>
      <p:sp>
        <p:nvSpPr>
          <p:cNvPr id="47108" name="Slide Number Placeholder 3">
            <a:extLst>
              <a:ext uri="{FF2B5EF4-FFF2-40B4-BE49-F238E27FC236}">
                <a16:creationId xmlns:a16="http://schemas.microsoft.com/office/drawing/2014/main" id="{7FAE1F1C-90B0-4F43-8694-E9D82670892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3AF3E820-0A68-4632-813B-643E292A34E9}" type="slidenum">
              <a:rPr lang="en-US" altLang="en-US" smtClean="0">
                <a:latin typeface="Arial" panose="020B0604020202020204" pitchFamily="34" charset="0"/>
              </a:rPr>
              <a:pPr/>
              <a:t>59</a:t>
            </a:fld>
            <a:endParaRPr lang="en-US" altLang="en-US">
              <a:latin typeface="Arial" panose="020B0604020202020204" pitchFamily="34" charset="0"/>
            </a:endParaRPr>
          </a:p>
        </p:txBody>
      </p:sp>
    </p:spTree>
    <p:extLst>
      <p:ext uri="{BB962C8B-B14F-4D97-AF65-F5344CB8AC3E}">
        <p14:creationId xmlns:p14="http://schemas.microsoft.com/office/powerpoint/2010/main" val="3394390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DC61AACA-7822-4EF5-955B-8FB4C35FE84B}"/>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E3642E5F-971D-46DE-BE91-1B09A4B50BA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Even very young children can learn about the effects of too much TV and other screens.</a:t>
            </a:r>
          </a:p>
        </p:txBody>
      </p:sp>
      <p:sp>
        <p:nvSpPr>
          <p:cNvPr id="45060" name="Slide Number Placeholder 3">
            <a:extLst>
              <a:ext uri="{FF2B5EF4-FFF2-40B4-BE49-F238E27FC236}">
                <a16:creationId xmlns:a16="http://schemas.microsoft.com/office/drawing/2014/main" id="{48B4FDD5-943C-4305-A355-B43B1082D73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EFCD6EF1-ED7D-4A18-8813-1A1F935B4F8D}" type="slidenum">
              <a:rPr lang="en-US" altLang="en-US" smtClean="0">
                <a:latin typeface="Arial" panose="020B0604020202020204" pitchFamily="34" charset="0"/>
              </a:rPr>
              <a:pPr/>
              <a:t>60</a:t>
            </a:fld>
            <a:endParaRPr lang="en-US" altLang="en-US">
              <a:latin typeface="Arial" panose="020B0604020202020204" pitchFamily="34" charset="0"/>
            </a:endParaRPr>
          </a:p>
        </p:txBody>
      </p:sp>
    </p:spTree>
    <p:extLst>
      <p:ext uri="{BB962C8B-B14F-4D97-AF65-F5344CB8AC3E}">
        <p14:creationId xmlns:p14="http://schemas.microsoft.com/office/powerpoint/2010/main" val="3129307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1E608DB2-F8A2-4851-A842-2D2E4414D2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2096FB91-8377-4DC8-8237-4D8BC8ECC35C}" type="slidenum">
              <a:rPr lang="en-US" altLang="en-US" smtClean="0">
                <a:latin typeface="Arial" panose="020B0604020202020204" pitchFamily="34" charset="0"/>
              </a:rPr>
              <a:pPr/>
              <a:t>3</a:t>
            </a:fld>
            <a:endParaRPr lang="en-US" altLang="en-US">
              <a:latin typeface="Arial" panose="020B0604020202020204" pitchFamily="34" charset="0"/>
            </a:endParaRPr>
          </a:p>
        </p:txBody>
      </p:sp>
      <p:sp>
        <p:nvSpPr>
          <p:cNvPr id="8195" name="Rectangle 2">
            <a:extLst>
              <a:ext uri="{FF2B5EF4-FFF2-40B4-BE49-F238E27FC236}">
                <a16:creationId xmlns:a16="http://schemas.microsoft.com/office/drawing/2014/main" id="{E5C7C1C4-31C6-45D3-BD8C-10D87F536A53}"/>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97C49169-B1EC-49FB-923A-69F4D122AD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83CA56DE-DB10-4039-A8E7-C3C055FDC45A}"/>
              </a:ext>
            </a:extLst>
          </p:cNvPr>
          <p:cNvSpPr>
            <a:spLocks noGrp="1" noRot="1" noChangeAspect="1" noChangeArrowheads="1" noTextEdit="1"/>
          </p:cNvSpPr>
          <p:nvPr>
            <p:ph type="sldImg"/>
          </p:nvPr>
        </p:nvSpPr>
        <p:spPr>
          <a:ln/>
        </p:spPr>
      </p:sp>
      <p:sp>
        <p:nvSpPr>
          <p:cNvPr id="55299" name="Notes Placeholder 2">
            <a:extLst>
              <a:ext uri="{FF2B5EF4-FFF2-40B4-BE49-F238E27FC236}">
                <a16:creationId xmlns:a16="http://schemas.microsoft.com/office/drawing/2014/main" id="{7CB461FA-9FFD-4AA5-B6DC-6650EC5F6EC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Children in second grade watch 3 minutes of a cartoon meant for children and keep track of how many times the characters hit, push, or bully other characters. </a:t>
            </a:r>
          </a:p>
        </p:txBody>
      </p:sp>
      <p:sp>
        <p:nvSpPr>
          <p:cNvPr id="55300" name="Slide Number Placeholder 3">
            <a:extLst>
              <a:ext uri="{FF2B5EF4-FFF2-40B4-BE49-F238E27FC236}">
                <a16:creationId xmlns:a16="http://schemas.microsoft.com/office/drawing/2014/main" id="{006C5A76-1F02-4874-B3E4-49427D7C56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7B739751-499F-4AA8-9E37-2B82F7910DA0}" type="slidenum">
              <a:rPr lang="en-US" altLang="en-US" smtClean="0">
                <a:latin typeface="Arial" panose="020B0604020202020204" pitchFamily="34" charset="0"/>
              </a:rPr>
              <a:pPr/>
              <a:t>61</a:t>
            </a:fld>
            <a:endParaRPr lang="en-US" altLang="en-US">
              <a:latin typeface="Arial" panose="020B0604020202020204" pitchFamily="34" charset="0"/>
            </a:endParaRPr>
          </a:p>
        </p:txBody>
      </p:sp>
    </p:spTree>
    <p:extLst>
      <p:ext uri="{BB962C8B-B14F-4D97-AF65-F5344CB8AC3E}">
        <p14:creationId xmlns:p14="http://schemas.microsoft.com/office/powerpoint/2010/main" val="2931512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BB3D6D7C-4A4E-4A25-8715-BAF425F39101}"/>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79B9F5C0-DE6E-4F17-8F65-A0273CC20D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Students write letters home to their parents about what they have learned.</a:t>
            </a:r>
          </a:p>
        </p:txBody>
      </p:sp>
      <p:sp>
        <p:nvSpPr>
          <p:cNvPr id="57348" name="Slide Number Placeholder 3">
            <a:extLst>
              <a:ext uri="{FF2B5EF4-FFF2-40B4-BE49-F238E27FC236}">
                <a16:creationId xmlns:a16="http://schemas.microsoft.com/office/drawing/2014/main" id="{3CF03BF4-CF9C-4705-A082-7DFF1D7F44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E8F029C8-B598-4FAC-978B-22365EFCA738}" type="slidenum">
              <a:rPr lang="en-US" altLang="en-US" smtClean="0">
                <a:latin typeface="Arial" panose="020B0604020202020204" pitchFamily="34" charset="0"/>
              </a:rPr>
              <a:pPr/>
              <a:t>62</a:t>
            </a:fld>
            <a:endParaRPr lang="en-US" altLang="en-US">
              <a:latin typeface="Arial" panose="020B0604020202020204" pitchFamily="34" charset="0"/>
            </a:endParaRPr>
          </a:p>
        </p:txBody>
      </p:sp>
    </p:spTree>
    <p:extLst>
      <p:ext uri="{BB962C8B-B14F-4D97-AF65-F5344CB8AC3E}">
        <p14:creationId xmlns:p14="http://schemas.microsoft.com/office/powerpoint/2010/main" val="557617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C2105D27-58FC-450C-9D8B-2E5F03CB232E}"/>
              </a:ext>
            </a:extLst>
          </p:cNvPr>
          <p:cNvSpPr>
            <a:spLocks noGrp="1" noRot="1" noChangeAspect="1" noChangeArrowheads="1" noTextEdit="1"/>
          </p:cNvSpPr>
          <p:nvPr>
            <p:ph type="sldImg"/>
          </p:nvPr>
        </p:nvSpPr>
        <p:spPr>
          <a:ln/>
        </p:spPr>
      </p:sp>
      <p:sp>
        <p:nvSpPr>
          <p:cNvPr id="59395" name="Notes Placeholder 2">
            <a:extLst>
              <a:ext uri="{FF2B5EF4-FFF2-40B4-BE49-F238E27FC236}">
                <a16:creationId xmlns:a16="http://schemas.microsoft.com/office/drawing/2014/main" id="{3ADE6656-0B7C-47AE-9D70-6F84416BEBB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9396" name="Slide Number Placeholder 3">
            <a:extLst>
              <a:ext uri="{FF2B5EF4-FFF2-40B4-BE49-F238E27FC236}">
                <a16:creationId xmlns:a16="http://schemas.microsoft.com/office/drawing/2014/main" id="{35D714C2-CAB7-43BE-925D-4CD4EEE0943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5AFA0ACE-2689-4208-BDF2-2EA51454774B}" type="slidenum">
              <a:rPr lang="en-US" altLang="en-US" smtClean="0">
                <a:latin typeface="Arial" panose="020B0604020202020204" pitchFamily="34" charset="0"/>
              </a:rPr>
              <a:pPr/>
              <a:t>63</a:t>
            </a:fld>
            <a:endParaRPr lang="en-US" altLang="en-US">
              <a:latin typeface="Arial" panose="020B0604020202020204" pitchFamily="34" charset="0"/>
            </a:endParaRPr>
          </a:p>
        </p:txBody>
      </p:sp>
    </p:spTree>
    <p:extLst>
      <p:ext uri="{BB962C8B-B14F-4D97-AF65-F5344CB8AC3E}">
        <p14:creationId xmlns:p14="http://schemas.microsoft.com/office/powerpoint/2010/main" val="2803570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91337535-725E-4CD6-8339-08B188FFBAE2}"/>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48439B03-DBAF-4787-A355-35B6EA2936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The curriculum leads up to a one week screen free followed by 3 weeks where students try to keep their screens to 10 hours a week.</a:t>
            </a:r>
          </a:p>
        </p:txBody>
      </p:sp>
      <p:sp>
        <p:nvSpPr>
          <p:cNvPr id="61444" name="Slide Number Placeholder 3">
            <a:extLst>
              <a:ext uri="{FF2B5EF4-FFF2-40B4-BE49-F238E27FC236}">
                <a16:creationId xmlns:a16="http://schemas.microsoft.com/office/drawing/2014/main" id="{26C83E6C-54D6-4A98-86A0-4491A0D421F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F3379726-5443-49AB-AA1E-E5EA44D8D89E}" type="slidenum">
              <a:rPr lang="en-US" altLang="en-US" smtClean="0">
                <a:latin typeface="Arial" panose="020B0604020202020204" pitchFamily="34" charset="0"/>
              </a:rPr>
              <a:pPr/>
              <a:t>64</a:t>
            </a:fld>
            <a:endParaRPr lang="en-US" altLang="en-US">
              <a:latin typeface="Arial" panose="020B0604020202020204" pitchFamily="34" charset="0"/>
            </a:endParaRPr>
          </a:p>
        </p:txBody>
      </p:sp>
    </p:spTree>
    <p:extLst>
      <p:ext uri="{BB962C8B-B14F-4D97-AF65-F5344CB8AC3E}">
        <p14:creationId xmlns:p14="http://schemas.microsoft.com/office/powerpoint/2010/main" val="4199000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275A6F3C-2DA8-4C2F-8864-C56FEC6AD752}"/>
              </a:ext>
            </a:extLst>
          </p:cNvPr>
          <p:cNvSpPr>
            <a:spLocks noGrp="1" noRot="1" noChangeAspect="1" noChangeArrowheads="1" noTextEdit="1"/>
          </p:cNvSpPr>
          <p:nvPr>
            <p:ph type="sldImg"/>
          </p:nvPr>
        </p:nvSpPr>
        <p:spPr>
          <a:ln/>
        </p:spPr>
      </p:sp>
      <p:sp>
        <p:nvSpPr>
          <p:cNvPr id="64515" name="Notes Placeholder 2">
            <a:extLst>
              <a:ext uri="{FF2B5EF4-FFF2-40B4-BE49-F238E27FC236}">
                <a16:creationId xmlns:a16="http://schemas.microsoft.com/office/drawing/2014/main" id="{FB355219-A690-4524-A7BF-FE72D1EA78C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Students  brainstorm and read about other activities besides watching screens.</a:t>
            </a:r>
          </a:p>
        </p:txBody>
      </p:sp>
      <p:sp>
        <p:nvSpPr>
          <p:cNvPr id="64516" name="Slide Number Placeholder 3">
            <a:extLst>
              <a:ext uri="{FF2B5EF4-FFF2-40B4-BE49-F238E27FC236}">
                <a16:creationId xmlns:a16="http://schemas.microsoft.com/office/drawing/2014/main" id="{E2565694-3FD0-49B7-AA5D-5DE3F5F9E04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61819BC0-645C-472F-841D-22F1991A6004}" type="slidenum">
              <a:rPr lang="en-US" altLang="en-US" smtClean="0">
                <a:latin typeface="Arial" panose="020B0604020202020204" pitchFamily="34" charset="0"/>
              </a:rPr>
              <a:pPr/>
              <a:t>66</a:t>
            </a:fld>
            <a:endParaRPr lang="en-US" altLang="en-US">
              <a:latin typeface="Arial" panose="020B0604020202020204" pitchFamily="34" charset="0"/>
            </a:endParaRPr>
          </a:p>
        </p:txBody>
      </p:sp>
    </p:spTree>
    <p:extLst>
      <p:ext uri="{BB962C8B-B14F-4D97-AF65-F5344CB8AC3E}">
        <p14:creationId xmlns:p14="http://schemas.microsoft.com/office/powerpoint/2010/main" val="16526206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DEBDF0F6-07AB-488E-BFF4-DEC7938155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9A75DAF2-8FE0-4BB1-A399-BD0E37999181}" type="slidenum">
              <a:rPr lang="en-US" altLang="en-US" smtClean="0">
                <a:latin typeface="Arial" panose="020B0604020202020204" pitchFamily="34" charset="0"/>
              </a:rPr>
              <a:pPr/>
              <a:t>67</a:t>
            </a:fld>
            <a:endParaRPr lang="en-US" altLang="en-US">
              <a:latin typeface="Arial" panose="020B0604020202020204" pitchFamily="34" charset="0"/>
            </a:endParaRPr>
          </a:p>
        </p:txBody>
      </p:sp>
      <p:sp>
        <p:nvSpPr>
          <p:cNvPr id="66563" name="Rectangle 2">
            <a:extLst>
              <a:ext uri="{FF2B5EF4-FFF2-40B4-BE49-F238E27FC236}">
                <a16:creationId xmlns:a16="http://schemas.microsoft.com/office/drawing/2014/main" id="{B2294EEA-93AC-4ADD-A4B1-B7FBEC41E411}"/>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B5DA2796-C06D-4483-8FFB-E900F844CD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Because children don’t always know what to do instead of watching TV the schools and Parent Groups organize Family Fun Nights.</a:t>
            </a:r>
          </a:p>
        </p:txBody>
      </p:sp>
    </p:spTree>
    <p:extLst>
      <p:ext uri="{BB962C8B-B14F-4D97-AF65-F5344CB8AC3E}">
        <p14:creationId xmlns:p14="http://schemas.microsoft.com/office/powerpoint/2010/main" val="808962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0F28640B-0DF0-48C1-AB57-4357B2A796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D1F20163-C69D-41DA-BD59-ED61796462B9}" type="slidenum">
              <a:rPr lang="en-US" altLang="en-US" smtClean="0">
                <a:latin typeface="Arial" panose="020B0604020202020204" pitchFamily="34" charset="0"/>
              </a:rPr>
              <a:pPr/>
              <a:t>68</a:t>
            </a:fld>
            <a:endParaRPr lang="en-US" altLang="en-US">
              <a:latin typeface="Arial" panose="020B0604020202020204" pitchFamily="34" charset="0"/>
            </a:endParaRPr>
          </a:p>
        </p:txBody>
      </p:sp>
      <p:sp>
        <p:nvSpPr>
          <p:cNvPr id="68611" name="Rectangle 2">
            <a:extLst>
              <a:ext uri="{FF2B5EF4-FFF2-40B4-BE49-F238E27FC236}">
                <a16:creationId xmlns:a16="http://schemas.microsoft.com/office/drawing/2014/main" id="{B6238695-DA2D-42E9-9F85-3B59A59CCAF5}"/>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07596DA3-53DA-4793-8F40-0AB4D27085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39517829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A422E8E-7E27-4D7D-A04B-51752992F8A3}"/>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FBF4AC40-B310-470D-810A-1EFBC92B4D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2655244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30C29EEA-073D-47D2-8B96-2F3BE0A498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a:solidFill>
                  <a:schemeClr val="tx1"/>
                </a:solidFill>
                <a:latin typeface="Tahoma" panose="020B0604030504040204" pitchFamily="34" charset="0"/>
              </a:defRPr>
            </a:lvl1pPr>
            <a:lvl2pPr marL="742950" indent="-285750" defTabSz="922338">
              <a:defRPr>
                <a:solidFill>
                  <a:schemeClr val="tx1"/>
                </a:solidFill>
                <a:latin typeface="Tahoma" panose="020B0604030504040204" pitchFamily="34" charset="0"/>
              </a:defRPr>
            </a:lvl2pPr>
            <a:lvl3pPr marL="1143000" indent="-228600" defTabSz="922338">
              <a:defRPr>
                <a:solidFill>
                  <a:schemeClr val="tx1"/>
                </a:solidFill>
                <a:latin typeface="Tahoma" panose="020B0604030504040204" pitchFamily="34" charset="0"/>
              </a:defRPr>
            </a:lvl3pPr>
            <a:lvl4pPr marL="1600200" indent="-228600" defTabSz="922338">
              <a:defRPr>
                <a:solidFill>
                  <a:schemeClr val="tx1"/>
                </a:solidFill>
                <a:latin typeface="Tahoma" panose="020B0604030504040204" pitchFamily="34" charset="0"/>
              </a:defRPr>
            </a:lvl4pPr>
            <a:lvl5pPr marL="2057400" indent="-228600" defTabSz="922338">
              <a:defRPr>
                <a:solidFill>
                  <a:schemeClr val="tx1"/>
                </a:solidFill>
                <a:latin typeface="Tahoma" panose="020B0604030504040204" pitchFamily="34" charset="0"/>
              </a:defRPr>
            </a:lvl5pPr>
            <a:lvl6pPr marL="2514600" indent="-228600" defTabSz="922338" eaLnBrk="0" fontAlgn="base" hangingPunct="0">
              <a:spcBef>
                <a:spcPct val="0"/>
              </a:spcBef>
              <a:spcAft>
                <a:spcPct val="0"/>
              </a:spcAft>
              <a:defRPr>
                <a:solidFill>
                  <a:schemeClr val="tx1"/>
                </a:solidFill>
                <a:latin typeface="Tahoma" panose="020B0604030504040204" pitchFamily="34" charset="0"/>
              </a:defRPr>
            </a:lvl6pPr>
            <a:lvl7pPr marL="2971800" indent="-228600" defTabSz="922338" eaLnBrk="0" fontAlgn="base" hangingPunct="0">
              <a:spcBef>
                <a:spcPct val="0"/>
              </a:spcBef>
              <a:spcAft>
                <a:spcPct val="0"/>
              </a:spcAft>
              <a:defRPr>
                <a:solidFill>
                  <a:schemeClr val="tx1"/>
                </a:solidFill>
                <a:latin typeface="Tahoma" panose="020B0604030504040204" pitchFamily="34" charset="0"/>
              </a:defRPr>
            </a:lvl7pPr>
            <a:lvl8pPr marL="3429000" indent="-228600" defTabSz="922338" eaLnBrk="0" fontAlgn="base" hangingPunct="0">
              <a:spcBef>
                <a:spcPct val="0"/>
              </a:spcBef>
              <a:spcAft>
                <a:spcPct val="0"/>
              </a:spcAft>
              <a:defRPr>
                <a:solidFill>
                  <a:schemeClr val="tx1"/>
                </a:solidFill>
                <a:latin typeface="Tahoma" panose="020B0604030504040204" pitchFamily="34" charset="0"/>
              </a:defRPr>
            </a:lvl8pPr>
            <a:lvl9pPr marL="3886200" indent="-228600" defTabSz="922338" eaLnBrk="0" fontAlgn="base" hangingPunct="0">
              <a:spcBef>
                <a:spcPct val="0"/>
              </a:spcBef>
              <a:spcAft>
                <a:spcPct val="0"/>
              </a:spcAft>
              <a:defRPr>
                <a:solidFill>
                  <a:schemeClr val="tx1"/>
                </a:solidFill>
                <a:latin typeface="Tahoma" panose="020B0604030504040204" pitchFamily="34" charset="0"/>
              </a:defRPr>
            </a:lvl9pPr>
          </a:lstStyle>
          <a:p>
            <a:fld id="{B2524C6C-F805-4D9D-8E41-B6CDF32B816C}" type="slidenum">
              <a:rPr lang="en-US" altLang="en-US" smtClean="0">
                <a:latin typeface="Arial" panose="020B0604020202020204" pitchFamily="34" charset="0"/>
              </a:rPr>
              <a:pPr/>
              <a:t>71</a:t>
            </a:fld>
            <a:endParaRPr lang="en-US" altLang="en-US">
              <a:latin typeface="Arial" panose="020B0604020202020204" pitchFamily="34" charset="0"/>
            </a:endParaRPr>
          </a:p>
        </p:txBody>
      </p:sp>
      <p:sp>
        <p:nvSpPr>
          <p:cNvPr id="73731" name="Rectangle 2">
            <a:extLst>
              <a:ext uri="{FF2B5EF4-FFF2-40B4-BE49-F238E27FC236}">
                <a16:creationId xmlns:a16="http://schemas.microsoft.com/office/drawing/2014/main" id="{05FF0E2C-6DA5-4AB7-BA2C-9981DA302FEC}"/>
              </a:ext>
            </a:extLst>
          </p:cNvPr>
          <p:cNvSpPr>
            <a:spLocks noGrp="1" noRot="1" noChangeAspect="1" noChangeArrowheads="1" noTextEdit="1"/>
          </p:cNvSpPr>
          <p:nvPr>
            <p:ph type="sldImg"/>
          </p:nvPr>
        </p:nvSpPr>
        <p:spPr>
          <a:xfrm>
            <a:off x="1181100" y="696913"/>
            <a:ext cx="4648200" cy="3486150"/>
          </a:xfrm>
          <a:ln/>
        </p:spPr>
      </p:sp>
      <p:sp>
        <p:nvSpPr>
          <p:cNvPr id="73732" name="Rectangle 3">
            <a:extLst>
              <a:ext uri="{FF2B5EF4-FFF2-40B4-BE49-F238E27FC236}">
                <a16:creationId xmlns:a16="http://schemas.microsoft.com/office/drawing/2014/main" id="{821BA731-53F4-4E8B-8B05-5982291BB040}"/>
              </a:ext>
            </a:extLst>
          </p:cNvPr>
          <p:cNvSpPr>
            <a:spLocks noGrp="1" noChangeArrowheads="1"/>
          </p:cNvSpPr>
          <p:nvPr>
            <p:ph type="body" idx="1"/>
          </p:nvPr>
        </p:nvSpPr>
        <p:spPr>
          <a:xfrm>
            <a:off x="701675" y="4416425"/>
            <a:ext cx="560705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1C70D78C-1CF5-4466-8387-0BBC83DCC5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a:solidFill>
                  <a:schemeClr val="tx1"/>
                </a:solidFill>
                <a:latin typeface="Tahoma" panose="020B0604030504040204" pitchFamily="34" charset="0"/>
              </a:defRPr>
            </a:lvl1pPr>
            <a:lvl2pPr marL="742950" indent="-285750" defTabSz="925513">
              <a:defRPr>
                <a:solidFill>
                  <a:schemeClr val="tx1"/>
                </a:solidFill>
                <a:latin typeface="Tahoma" panose="020B0604030504040204" pitchFamily="34" charset="0"/>
              </a:defRPr>
            </a:lvl2pPr>
            <a:lvl3pPr marL="1143000" indent="-228600" defTabSz="925513">
              <a:defRPr>
                <a:solidFill>
                  <a:schemeClr val="tx1"/>
                </a:solidFill>
                <a:latin typeface="Tahoma" panose="020B0604030504040204" pitchFamily="34" charset="0"/>
              </a:defRPr>
            </a:lvl3pPr>
            <a:lvl4pPr marL="1600200" indent="-228600" defTabSz="925513">
              <a:defRPr>
                <a:solidFill>
                  <a:schemeClr val="tx1"/>
                </a:solidFill>
                <a:latin typeface="Tahoma" panose="020B0604030504040204" pitchFamily="34" charset="0"/>
              </a:defRPr>
            </a:lvl4pPr>
            <a:lvl5pPr marL="2057400" indent="-228600" defTabSz="925513">
              <a:defRPr>
                <a:solidFill>
                  <a:schemeClr val="tx1"/>
                </a:solidFill>
                <a:latin typeface="Tahoma" panose="020B0604030504040204" pitchFamily="34" charset="0"/>
              </a:defRPr>
            </a:lvl5pPr>
            <a:lvl6pPr marL="2514600" indent="-228600" defTabSz="925513" eaLnBrk="0" fontAlgn="base" hangingPunct="0">
              <a:spcBef>
                <a:spcPct val="0"/>
              </a:spcBef>
              <a:spcAft>
                <a:spcPct val="0"/>
              </a:spcAft>
              <a:defRPr>
                <a:solidFill>
                  <a:schemeClr val="tx1"/>
                </a:solidFill>
                <a:latin typeface="Tahoma" panose="020B0604030504040204" pitchFamily="34" charset="0"/>
              </a:defRPr>
            </a:lvl6pPr>
            <a:lvl7pPr marL="2971800" indent="-228600" defTabSz="925513" eaLnBrk="0" fontAlgn="base" hangingPunct="0">
              <a:spcBef>
                <a:spcPct val="0"/>
              </a:spcBef>
              <a:spcAft>
                <a:spcPct val="0"/>
              </a:spcAft>
              <a:defRPr>
                <a:solidFill>
                  <a:schemeClr val="tx1"/>
                </a:solidFill>
                <a:latin typeface="Tahoma" panose="020B0604030504040204" pitchFamily="34" charset="0"/>
              </a:defRPr>
            </a:lvl7pPr>
            <a:lvl8pPr marL="3429000" indent="-228600" defTabSz="925513" eaLnBrk="0" fontAlgn="base" hangingPunct="0">
              <a:spcBef>
                <a:spcPct val="0"/>
              </a:spcBef>
              <a:spcAft>
                <a:spcPct val="0"/>
              </a:spcAft>
              <a:defRPr>
                <a:solidFill>
                  <a:schemeClr val="tx1"/>
                </a:solidFill>
                <a:latin typeface="Tahoma" panose="020B0604030504040204" pitchFamily="34" charset="0"/>
              </a:defRPr>
            </a:lvl8pPr>
            <a:lvl9pPr marL="3886200" indent="-228600" defTabSz="925513" eaLnBrk="0" fontAlgn="base" hangingPunct="0">
              <a:spcBef>
                <a:spcPct val="0"/>
              </a:spcBef>
              <a:spcAft>
                <a:spcPct val="0"/>
              </a:spcAft>
              <a:defRPr>
                <a:solidFill>
                  <a:schemeClr val="tx1"/>
                </a:solidFill>
                <a:latin typeface="Tahoma" panose="020B0604030504040204" pitchFamily="34" charset="0"/>
              </a:defRPr>
            </a:lvl9pPr>
          </a:lstStyle>
          <a:p>
            <a:fld id="{E9F9A6B3-765D-46F8-B7DB-0BCD1365B982}" type="slidenum">
              <a:rPr lang="en-US" altLang="en-US" smtClean="0">
                <a:latin typeface="Arial" panose="020B0604020202020204" pitchFamily="34" charset="0"/>
              </a:rPr>
              <a:pPr/>
              <a:t>72</a:t>
            </a:fld>
            <a:endParaRPr lang="en-US" altLang="en-US">
              <a:latin typeface="Arial" panose="020B0604020202020204" pitchFamily="34" charset="0"/>
            </a:endParaRPr>
          </a:p>
        </p:txBody>
      </p:sp>
      <p:sp>
        <p:nvSpPr>
          <p:cNvPr id="75779" name="Rectangle 2">
            <a:extLst>
              <a:ext uri="{FF2B5EF4-FFF2-40B4-BE49-F238E27FC236}">
                <a16:creationId xmlns:a16="http://schemas.microsoft.com/office/drawing/2014/main" id="{5B990046-9010-4EDA-934B-67B4A437AE23}"/>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6278CD14-7E6F-475B-98EC-487A435247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4480D1B4-C076-4A9B-AB74-33C874C297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Tahoma" panose="020B0604030504040204" pitchFamily="34" charset="0"/>
              </a:defRPr>
            </a:lvl1pPr>
            <a:lvl2pPr marL="742950" indent="-285750" defTabSz="923925">
              <a:defRPr>
                <a:solidFill>
                  <a:schemeClr val="tx1"/>
                </a:solidFill>
                <a:latin typeface="Tahoma" panose="020B0604030504040204" pitchFamily="34" charset="0"/>
              </a:defRPr>
            </a:lvl2pPr>
            <a:lvl3pPr marL="1143000" indent="-228600" defTabSz="923925">
              <a:defRPr>
                <a:solidFill>
                  <a:schemeClr val="tx1"/>
                </a:solidFill>
                <a:latin typeface="Tahoma" panose="020B0604030504040204" pitchFamily="34" charset="0"/>
              </a:defRPr>
            </a:lvl3pPr>
            <a:lvl4pPr marL="1600200" indent="-228600" defTabSz="923925">
              <a:defRPr>
                <a:solidFill>
                  <a:schemeClr val="tx1"/>
                </a:solidFill>
                <a:latin typeface="Tahoma" panose="020B0604030504040204" pitchFamily="34" charset="0"/>
              </a:defRPr>
            </a:lvl4pPr>
            <a:lvl5pPr marL="2057400" indent="-228600" defTabSz="923925">
              <a:defRPr>
                <a:solidFill>
                  <a:schemeClr val="tx1"/>
                </a:solidFill>
                <a:latin typeface="Tahoma" panose="020B0604030504040204" pitchFamily="34" charset="0"/>
              </a:defRPr>
            </a:lvl5pPr>
            <a:lvl6pPr marL="2514600" indent="-228600" defTabSz="923925" eaLnBrk="0" fontAlgn="base" hangingPunct="0">
              <a:spcBef>
                <a:spcPct val="0"/>
              </a:spcBef>
              <a:spcAft>
                <a:spcPct val="0"/>
              </a:spcAft>
              <a:defRPr>
                <a:solidFill>
                  <a:schemeClr val="tx1"/>
                </a:solidFill>
                <a:latin typeface="Tahoma" panose="020B0604030504040204" pitchFamily="34" charset="0"/>
              </a:defRPr>
            </a:lvl6pPr>
            <a:lvl7pPr marL="2971800" indent="-228600" defTabSz="923925" eaLnBrk="0" fontAlgn="base" hangingPunct="0">
              <a:spcBef>
                <a:spcPct val="0"/>
              </a:spcBef>
              <a:spcAft>
                <a:spcPct val="0"/>
              </a:spcAft>
              <a:defRPr>
                <a:solidFill>
                  <a:schemeClr val="tx1"/>
                </a:solidFill>
                <a:latin typeface="Tahoma" panose="020B0604030504040204" pitchFamily="34" charset="0"/>
              </a:defRPr>
            </a:lvl7pPr>
            <a:lvl8pPr marL="3429000" indent="-228600" defTabSz="923925" eaLnBrk="0" fontAlgn="base" hangingPunct="0">
              <a:spcBef>
                <a:spcPct val="0"/>
              </a:spcBef>
              <a:spcAft>
                <a:spcPct val="0"/>
              </a:spcAft>
              <a:defRPr>
                <a:solidFill>
                  <a:schemeClr val="tx1"/>
                </a:solidFill>
                <a:latin typeface="Tahoma" panose="020B0604030504040204" pitchFamily="34" charset="0"/>
              </a:defRPr>
            </a:lvl8pPr>
            <a:lvl9pPr marL="3886200" indent="-228600" defTabSz="923925" eaLnBrk="0" fontAlgn="base" hangingPunct="0">
              <a:spcBef>
                <a:spcPct val="0"/>
              </a:spcBef>
              <a:spcAft>
                <a:spcPct val="0"/>
              </a:spcAft>
              <a:defRPr>
                <a:solidFill>
                  <a:schemeClr val="tx1"/>
                </a:solidFill>
                <a:latin typeface="Tahoma" panose="020B0604030504040204" pitchFamily="34" charset="0"/>
              </a:defRPr>
            </a:lvl9pPr>
          </a:lstStyle>
          <a:p>
            <a:fld id="{A9EFCD10-A8B7-499D-972B-D4960AA9DC06}" type="slidenum">
              <a:rPr lang="en-US" altLang="en-US" smtClean="0">
                <a:latin typeface="Arial" panose="020B0604020202020204" pitchFamily="34" charset="0"/>
              </a:rPr>
              <a:pPr/>
              <a:t>4</a:t>
            </a:fld>
            <a:endParaRPr lang="en-US" altLang="en-US">
              <a:latin typeface="Arial" panose="020B0604020202020204" pitchFamily="34" charset="0"/>
            </a:endParaRPr>
          </a:p>
        </p:txBody>
      </p:sp>
      <p:sp>
        <p:nvSpPr>
          <p:cNvPr id="10243" name="Rectangle 2">
            <a:extLst>
              <a:ext uri="{FF2B5EF4-FFF2-40B4-BE49-F238E27FC236}">
                <a16:creationId xmlns:a16="http://schemas.microsoft.com/office/drawing/2014/main" id="{60274290-C9DC-4DC4-A6EA-81C73179F0F5}"/>
              </a:ext>
            </a:extLst>
          </p:cNvPr>
          <p:cNvSpPr>
            <a:spLocks noGrp="1" noRot="1" noChangeAspect="1" noChangeArrowheads="1" noTextEdit="1"/>
          </p:cNvSpPr>
          <p:nvPr>
            <p:ph type="sldImg"/>
          </p:nvPr>
        </p:nvSpPr>
        <p:spPr>
          <a:xfrm>
            <a:off x="1171575" y="685800"/>
            <a:ext cx="4673600" cy="3505200"/>
          </a:xfrm>
          <a:ln/>
        </p:spPr>
      </p:sp>
      <p:sp>
        <p:nvSpPr>
          <p:cNvPr id="10244" name="Rectangle 3">
            <a:extLst>
              <a:ext uri="{FF2B5EF4-FFF2-40B4-BE49-F238E27FC236}">
                <a16:creationId xmlns:a16="http://schemas.microsoft.com/office/drawing/2014/main" id="{D16C5363-5D4E-43D7-B093-93579426F988}"/>
              </a:ext>
            </a:extLst>
          </p:cNvPr>
          <p:cNvSpPr>
            <a:spLocks noGrp="1" noChangeArrowheads="1"/>
          </p:cNvSpPr>
          <p:nvPr>
            <p:ph type="body" idx="1"/>
          </p:nvPr>
        </p:nvSpPr>
        <p:spPr>
          <a:xfrm>
            <a:off x="914400" y="4419600"/>
            <a:ext cx="5181600" cy="4191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539A37CF-381A-44EE-91B9-63C11222E07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a:solidFill>
                  <a:schemeClr val="tx1"/>
                </a:solidFill>
                <a:latin typeface="Tahoma" panose="020B0604030504040204" pitchFamily="34" charset="0"/>
              </a:defRPr>
            </a:lvl1pPr>
            <a:lvl2pPr marL="742950" indent="-285750" defTabSz="925513">
              <a:defRPr>
                <a:solidFill>
                  <a:schemeClr val="tx1"/>
                </a:solidFill>
                <a:latin typeface="Tahoma" panose="020B0604030504040204" pitchFamily="34" charset="0"/>
              </a:defRPr>
            </a:lvl2pPr>
            <a:lvl3pPr marL="1143000" indent="-228600" defTabSz="925513">
              <a:defRPr>
                <a:solidFill>
                  <a:schemeClr val="tx1"/>
                </a:solidFill>
                <a:latin typeface="Tahoma" panose="020B0604030504040204" pitchFamily="34" charset="0"/>
              </a:defRPr>
            </a:lvl3pPr>
            <a:lvl4pPr marL="1600200" indent="-228600" defTabSz="925513">
              <a:defRPr>
                <a:solidFill>
                  <a:schemeClr val="tx1"/>
                </a:solidFill>
                <a:latin typeface="Tahoma" panose="020B0604030504040204" pitchFamily="34" charset="0"/>
              </a:defRPr>
            </a:lvl4pPr>
            <a:lvl5pPr marL="2057400" indent="-228600" defTabSz="925513">
              <a:defRPr>
                <a:solidFill>
                  <a:schemeClr val="tx1"/>
                </a:solidFill>
                <a:latin typeface="Tahoma" panose="020B0604030504040204" pitchFamily="34" charset="0"/>
              </a:defRPr>
            </a:lvl5pPr>
            <a:lvl6pPr marL="2514600" indent="-228600" defTabSz="925513" eaLnBrk="0" fontAlgn="base" hangingPunct="0">
              <a:spcBef>
                <a:spcPct val="0"/>
              </a:spcBef>
              <a:spcAft>
                <a:spcPct val="0"/>
              </a:spcAft>
              <a:defRPr>
                <a:solidFill>
                  <a:schemeClr val="tx1"/>
                </a:solidFill>
                <a:latin typeface="Tahoma" panose="020B0604030504040204" pitchFamily="34" charset="0"/>
              </a:defRPr>
            </a:lvl6pPr>
            <a:lvl7pPr marL="2971800" indent="-228600" defTabSz="925513" eaLnBrk="0" fontAlgn="base" hangingPunct="0">
              <a:spcBef>
                <a:spcPct val="0"/>
              </a:spcBef>
              <a:spcAft>
                <a:spcPct val="0"/>
              </a:spcAft>
              <a:defRPr>
                <a:solidFill>
                  <a:schemeClr val="tx1"/>
                </a:solidFill>
                <a:latin typeface="Tahoma" panose="020B0604030504040204" pitchFamily="34" charset="0"/>
              </a:defRPr>
            </a:lvl7pPr>
            <a:lvl8pPr marL="3429000" indent="-228600" defTabSz="925513" eaLnBrk="0" fontAlgn="base" hangingPunct="0">
              <a:spcBef>
                <a:spcPct val="0"/>
              </a:spcBef>
              <a:spcAft>
                <a:spcPct val="0"/>
              </a:spcAft>
              <a:defRPr>
                <a:solidFill>
                  <a:schemeClr val="tx1"/>
                </a:solidFill>
                <a:latin typeface="Tahoma" panose="020B0604030504040204" pitchFamily="34" charset="0"/>
              </a:defRPr>
            </a:lvl8pPr>
            <a:lvl9pPr marL="3886200" indent="-228600" defTabSz="925513" eaLnBrk="0" fontAlgn="base" hangingPunct="0">
              <a:spcBef>
                <a:spcPct val="0"/>
              </a:spcBef>
              <a:spcAft>
                <a:spcPct val="0"/>
              </a:spcAft>
              <a:defRPr>
                <a:solidFill>
                  <a:schemeClr val="tx1"/>
                </a:solidFill>
                <a:latin typeface="Tahoma" panose="020B0604030504040204" pitchFamily="34" charset="0"/>
              </a:defRPr>
            </a:lvl9pPr>
          </a:lstStyle>
          <a:p>
            <a:fld id="{2356A531-951C-4264-B4F1-2C62FE35F03E}" type="slidenum">
              <a:rPr lang="en-US" altLang="en-US" smtClean="0">
                <a:latin typeface="Arial" panose="020B0604020202020204" pitchFamily="34" charset="0"/>
              </a:rPr>
              <a:pPr/>
              <a:t>73</a:t>
            </a:fld>
            <a:endParaRPr lang="en-US" altLang="en-US">
              <a:latin typeface="Arial" panose="020B0604020202020204" pitchFamily="34" charset="0"/>
            </a:endParaRPr>
          </a:p>
        </p:txBody>
      </p:sp>
      <p:sp>
        <p:nvSpPr>
          <p:cNvPr id="77827" name="Rectangle 2">
            <a:extLst>
              <a:ext uri="{FF2B5EF4-FFF2-40B4-BE49-F238E27FC236}">
                <a16:creationId xmlns:a16="http://schemas.microsoft.com/office/drawing/2014/main" id="{F56438D0-FF4B-49D4-A873-F39F6A956DFC}"/>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005F8826-7430-40A5-9F1D-F11B159487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5382B6DB-D38E-4817-BC8D-B8C4F45F6E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Tahoma" panose="020B0604030504040204" pitchFamily="34" charset="0"/>
              </a:defRPr>
            </a:lvl1pPr>
            <a:lvl2pPr marL="742950" indent="-285750" defTabSz="923925">
              <a:defRPr>
                <a:solidFill>
                  <a:schemeClr val="tx1"/>
                </a:solidFill>
                <a:latin typeface="Tahoma" panose="020B0604030504040204" pitchFamily="34" charset="0"/>
              </a:defRPr>
            </a:lvl2pPr>
            <a:lvl3pPr marL="1143000" indent="-228600" defTabSz="923925">
              <a:defRPr>
                <a:solidFill>
                  <a:schemeClr val="tx1"/>
                </a:solidFill>
                <a:latin typeface="Tahoma" panose="020B0604030504040204" pitchFamily="34" charset="0"/>
              </a:defRPr>
            </a:lvl3pPr>
            <a:lvl4pPr marL="1600200" indent="-228600" defTabSz="923925">
              <a:defRPr>
                <a:solidFill>
                  <a:schemeClr val="tx1"/>
                </a:solidFill>
                <a:latin typeface="Tahoma" panose="020B0604030504040204" pitchFamily="34" charset="0"/>
              </a:defRPr>
            </a:lvl4pPr>
            <a:lvl5pPr marL="2057400" indent="-228600" defTabSz="923925">
              <a:defRPr>
                <a:solidFill>
                  <a:schemeClr val="tx1"/>
                </a:solidFill>
                <a:latin typeface="Tahoma" panose="020B0604030504040204" pitchFamily="34" charset="0"/>
              </a:defRPr>
            </a:lvl5pPr>
            <a:lvl6pPr marL="2514600" indent="-228600" defTabSz="923925" eaLnBrk="0" fontAlgn="base" hangingPunct="0">
              <a:spcBef>
                <a:spcPct val="0"/>
              </a:spcBef>
              <a:spcAft>
                <a:spcPct val="0"/>
              </a:spcAft>
              <a:defRPr>
                <a:solidFill>
                  <a:schemeClr val="tx1"/>
                </a:solidFill>
                <a:latin typeface="Tahoma" panose="020B0604030504040204" pitchFamily="34" charset="0"/>
              </a:defRPr>
            </a:lvl6pPr>
            <a:lvl7pPr marL="2971800" indent="-228600" defTabSz="923925" eaLnBrk="0" fontAlgn="base" hangingPunct="0">
              <a:spcBef>
                <a:spcPct val="0"/>
              </a:spcBef>
              <a:spcAft>
                <a:spcPct val="0"/>
              </a:spcAft>
              <a:defRPr>
                <a:solidFill>
                  <a:schemeClr val="tx1"/>
                </a:solidFill>
                <a:latin typeface="Tahoma" panose="020B0604030504040204" pitchFamily="34" charset="0"/>
              </a:defRPr>
            </a:lvl7pPr>
            <a:lvl8pPr marL="3429000" indent="-228600" defTabSz="923925" eaLnBrk="0" fontAlgn="base" hangingPunct="0">
              <a:spcBef>
                <a:spcPct val="0"/>
              </a:spcBef>
              <a:spcAft>
                <a:spcPct val="0"/>
              </a:spcAft>
              <a:defRPr>
                <a:solidFill>
                  <a:schemeClr val="tx1"/>
                </a:solidFill>
                <a:latin typeface="Tahoma" panose="020B0604030504040204" pitchFamily="34" charset="0"/>
              </a:defRPr>
            </a:lvl8pPr>
            <a:lvl9pPr marL="3886200" indent="-228600" defTabSz="923925" eaLnBrk="0" fontAlgn="base" hangingPunct="0">
              <a:spcBef>
                <a:spcPct val="0"/>
              </a:spcBef>
              <a:spcAft>
                <a:spcPct val="0"/>
              </a:spcAft>
              <a:defRPr>
                <a:solidFill>
                  <a:schemeClr val="tx1"/>
                </a:solidFill>
                <a:latin typeface="Tahoma" panose="020B0604030504040204" pitchFamily="34" charset="0"/>
              </a:defRPr>
            </a:lvl9pPr>
          </a:lstStyle>
          <a:p>
            <a:fld id="{C3A22CB1-CE82-4B6D-9523-B4629F8DEEBA}" type="slidenum">
              <a:rPr lang="en-US" altLang="en-US" smtClean="0">
                <a:latin typeface="Arial" panose="020B0604020202020204" pitchFamily="34" charset="0"/>
              </a:rPr>
              <a:pPr/>
              <a:t>7</a:t>
            </a:fld>
            <a:endParaRPr lang="en-US" altLang="en-US">
              <a:latin typeface="Arial" panose="020B0604020202020204" pitchFamily="34" charset="0"/>
            </a:endParaRPr>
          </a:p>
        </p:txBody>
      </p:sp>
      <p:sp>
        <p:nvSpPr>
          <p:cNvPr id="14339" name="Rectangle 2">
            <a:extLst>
              <a:ext uri="{FF2B5EF4-FFF2-40B4-BE49-F238E27FC236}">
                <a16:creationId xmlns:a16="http://schemas.microsoft.com/office/drawing/2014/main" id="{62DAB33C-54B1-4ACF-884E-2DC482D4B953}"/>
              </a:ext>
            </a:extLst>
          </p:cNvPr>
          <p:cNvSpPr>
            <a:spLocks noGrp="1" noRot="1" noChangeAspect="1" noChangeArrowheads="1" noTextEdit="1"/>
          </p:cNvSpPr>
          <p:nvPr>
            <p:ph type="sldImg"/>
          </p:nvPr>
        </p:nvSpPr>
        <p:spPr>
          <a:xfrm>
            <a:off x="1181100" y="696913"/>
            <a:ext cx="4648200" cy="3486150"/>
          </a:xfrm>
          <a:ln/>
        </p:spPr>
      </p:sp>
      <p:sp>
        <p:nvSpPr>
          <p:cNvPr id="14340" name="Rectangle 3">
            <a:extLst>
              <a:ext uri="{FF2B5EF4-FFF2-40B4-BE49-F238E27FC236}">
                <a16:creationId xmlns:a16="http://schemas.microsoft.com/office/drawing/2014/main" id="{47AF6E32-3A5A-4D44-AFDD-405EB6911A6E}"/>
              </a:ext>
            </a:extLst>
          </p:cNvPr>
          <p:cNvSpPr>
            <a:spLocks noGrp="1" noChangeArrowheads="1"/>
          </p:cNvSpPr>
          <p:nvPr>
            <p:ph type="body" idx="1"/>
          </p:nvPr>
        </p:nvSpPr>
        <p:spPr>
          <a:xfrm>
            <a:off x="701675" y="4416425"/>
            <a:ext cx="560705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The problem is also the increasing amount of time spent watching screens.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9D9036DE-2BE5-4F4C-BAE6-4A4011E256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a:solidFill>
                  <a:schemeClr val="tx1"/>
                </a:solidFill>
                <a:latin typeface="Tahoma" panose="020B0604030504040204" pitchFamily="34" charset="0"/>
              </a:defRPr>
            </a:lvl1pPr>
            <a:lvl2pPr marL="742950" indent="-285750" defTabSz="925513">
              <a:defRPr>
                <a:solidFill>
                  <a:schemeClr val="tx1"/>
                </a:solidFill>
                <a:latin typeface="Tahoma" panose="020B0604030504040204" pitchFamily="34" charset="0"/>
              </a:defRPr>
            </a:lvl2pPr>
            <a:lvl3pPr marL="1143000" indent="-228600" defTabSz="925513">
              <a:defRPr>
                <a:solidFill>
                  <a:schemeClr val="tx1"/>
                </a:solidFill>
                <a:latin typeface="Tahoma" panose="020B0604030504040204" pitchFamily="34" charset="0"/>
              </a:defRPr>
            </a:lvl3pPr>
            <a:lvl4pPr marL="1600200" indent="-228600" defTabSz="925513">
              <a:defRPr>
                <a:solidFill>
                  <a:schemeClr val="tx1"/>
                </a:solidFill>
                <a:latin typeface="Tahoma" panose="020B0604030504040204" pitchFamily="34" charset="0"/>
              </a:defRPr>
            </a:lvl4pPr>
            <a:lvl5pPr marL="2057400" indent="-228600" defTabSz="925513">
              <a:defRPr>
                <a:solidFill>
                  <a:schemeClr val="tx1"/>
                </a:solidFill>
                <a:latin typeface="Tahoma" panose="020B0604030504040204" pitchFamily="34" charset="0"/>
              </a:defRPr>
            </a:lvl5pPr>
            <a:lvl6pPr marL="2514600" indent="-228600" defTabSz="925513" eaLnBrk="0" fontAlgn="base" hangingPunct="0">
              <a:spcBef>
                <a:spcPct val="0"/>
              </a:spcBef>
              <a:spcAft>
                <a:spcPct val="0"/>
              </a:spcAft>
              <a:defRPr>
                <a:solidFill>
                  <a:schemeClr val="tx1"/>
                </a:solidFill>
                <a:latin typeface="Tahoma" panose="020B0604030504040204" pitchFamily="34" charset="0"/>
              </a:defRPr>
            </a:lvl6pPr>
            <a:lvl7pPr marL="2971800" indent="-228600" defTabSz="925513" eaLnBrk="0" fontAlgn="base" hangingPunct="0">
              <a:spcBef>
                <a:spcPct val="0"/>
              </a:spcBef>
              <a:spcAft>
                <a:spcPct val="0"/>
              </a:spcAft>
              <a:defRPr>
                <a:solidFill>
                  <a:schemeClr val="tx1"/>
                </a:solidFill>
                <a:latin typeface="Tahoma" panose="020B0604030504040204" pitchFamily="34" charset="0"/>
              </a:defRPr>
            </a:lvl7pPr>
            <a:lvl8pPr marL="3429000" indent="-228600" defTabSz="925513" eaLnBrk="0" fontAlgn="base" hangingPunct="0">
              <a:spcBef>
                <a:spcPct val="0"/>
              </a:spcBef>
              <a:spcAft>
                <a:spcPct val="0"/>
              </a:spcAft>
              <a:defRPr>
                <a:solidFill>
                  <a:schemeClr val="tx1"/>
                </a:solidFill>
                <a:latin typeface="Tahoma" panose="020B0604030504040204" pitchFamily="34" charset="0"/>
              </a:defRPr>
            </a:lvl8pPr>
            <a:lvl9pPr marL="3886200" indent="-228600" defTabSz="925513" eaLnBrk="0" fontAlgn="base" hangingPunct="0">
              <a:spcBef>
                <a:spcPct val="0"/>
              </a:spcBef>
              <a:spcAft>
                <a:spcPct val="0"/>
              </a:spcAft>
              <a:defRPr>
                <a:solidFill>
                  <a:schemeClr val="tx1"/>
                </a:solidFill>
                <a:latin typeface="Tahoma" panose="020B0604030504040204" pitchFamily="34" charset="0"/>
              </a:defRPr>
            </a:lvl9pPr>
          </a:lstStyle>
          <a:p>
            <a:fld id="{2BB0DEB0-2560-4C8C-850D-B9388C4F112C}" type="slidenum">
              <a:rPr lang="en-US" altLang="en-US" smtClean="0">
                <a:latin typeface="Arial" panose="020B0604020202020204" pitchFamily="34" charset="0"/>
              </a:rPr>
              <a:pPr/>
              <a:t>10</a:t>
            </a:fld>
            <a:endParaRPr lang="en-US" altLang="en-US">
              <a:latin typeface="Arial" panose="020B0604020202020204" pitchFamily="34" charset="0"/>
            </a:endParaRPr>
          </a:p>
        </p:txBody>
      </p:sp>
      <p:sp>
        <p:nvSpPr>
          <p:cNvPr id="18435" name="Rectangle 2">
            <a:extLst>
              <a:ext uri="{FF2B5EF4-FFF2-40B4-BE49-F238E27FC236}">
                <a16:creationId xmlns:a16="http://schemas.microsoft.com/office/drawing/2014/main" id="{ED6D6968-858D-4ED0-95B5-BB2F9524CABE}"/>
              </a:ext>
            </a:extLst>
          </p:cNvPr>
          <p:cNvSpPr>
            <a:spLocks noGrp="1" noRot="1" noChangeAspect="1" noChangeArrowheads="1" noTextEdit="1"/>
          </p:cNvSpPr>
          <p:nvPr>
            <p:ph type="sldImg"/>
          </p:nvPr>
        </p:nvSpPr>
        <p:spPr>
          <a:xfrm>
            <a:off x="1166813" y="685800"/>
            <a:ext cx="4675187" cy="3505200"/>
          </a:xfrm>
          <a:ln/>
        </p:spPr>
      </p:sp>
      <p:sp>
        <p:nvSpPr>
          <p:cNvPr id="18436" name="Rectangle 3">
            <a:extLst>
              <a:ext uri="{FF2B5EF4-FFF2-40B4-BE49-F238E27FC236}">
                <a16:creationId xmlns:a16="http://schemas.microsoft.com/office/drawing/2014/main" id="{076995EF-288C-4A1C-9060-21CC31F59F0E}"/>
              </a:ext>
            </a:extLst>
          </p:cNvPr>
          <p:cNvSpPr>
            <a:spLocks noGrp="1" noChangeArrowheads="1"/>
          </p:cNvSpPr>
          <p:nvPr>
            <p:ph type="body" idx="1"/>
          </p:nvPr>
        </p:nvSpPr>
        <p:spPr>
          <a:xfrm>
            <a:off x="914400" y="4419600"/>
            <a:ext cx="5181600" cy="4191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C7567673-5475-454C-9A51-C337340498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Tahoma" panose="020B0604030504040204" pitchFamily="34" charset="0"/>
              </a:defRPr>
            </a:lvl1pPr>
            <a:lvl2pPr marL="742950" indent="-285750" defTabSz="927100">
              <a:defRPr>
                <a:solidFill>
                  <a:schemeClr val="tx1"/>
                </a:solidFill>
                <a:latin typeface="Tahoma" panose="020B0604030504040204" pitchFamily="34" charset="0"/>
              </a:defRPr>
            </a:lvl2pPr>
            <a:lvl3pPr marL="1143000" indent="-228600" defTabSz="927100">
              <a:defRPr>
                <a:solidFill>
                  <a:schemeClr val="tx1"/>
                </a:solidFill>
                <a:latin typeface="Tahoma" panose="020B0604030504040204" pitchFamily="34" charset="0"/>
              </a:defRPr>
            </a:lvl3pPr>
            <a:lvl4pPr marL="1600200" indent="-228600" defTabSz="927100">
              <a:defRPr>
                <a:solidFill>
                  <a:schemeClr val="tx1"/>
                </a:solidFill>
                <a:latin typeface="Tahoma" panose="020B0604030504040204" pitchFamily="34" charset="0"/>
              </a:defRPr>
            </a:lvl4pPr>
            <a:lvl5pPr marL="2057400" indent="-228600" defTabSz="927100">
              <a:defRPr>
                <a:solidFill>
                  <a:schemeClr val="tx1"/>
                </a:solidFill>
                <a:latin typeface="Tahoma" panose="020B0604030504040204" pitchFamily="34" charset="0"/>
              </a:defRPr>
            </a:lvl5pPr>
            <a:lvl6pPr marL="2514600" indent="-228600" defTabSz="927100" eaLnBrk="0" fontAlgn="base" hangingPunct="0">
              <a:spcBef>
                <a:spcPct val="0"/>
              </a:spcBef>
              <a:spcAft>
                <a:spcPct val="0"/>
              </a:spcAft>
              <a:defRPr>
                <a:solidFill>
                  <a:schemeClr val="tx1"/>
                </a:solidFill>
                <a:latin typeface="Tahoma" panose="020B0604030504040204" pitchFamily="34" charset="0"/>
              </a:defRPr>
            </a:lvl6pPr>
            <a:lvl7pPr marL="2971800" indent="-228600" defTabSz="927100" eaLnBrk="0" fontAlgn="base" hangingPunct="0">
              <a:spcBef>
                <a:spcPct val="0"/>
              </a:spcBef>
              <a:spcAft>
                <a:spcPct val="0"/>
              </a:spcAft>
              <a:defRPr>
                <a:solidFill>
                  <a:schemeClr val="tx1"/>
                </a:solidFill>
                <a:latin typeface="Tahoma" panose="020B0604030504040204" pitchFamily="34" charset="0"/>
              </a:defRPr>
            </a:lvl7pPr>
            <a:lvl8pPr marL="3429000" indent="-228600" defTabSz="927100" eaLnBrk="0" fontAlgn="base" hangingPunct="0">
              <a:spcBef>
                <a:spcPct val="0"/>
              </a:spcBef>
              <a:spcAft>
                <a:spcPct val="0"/>
              </a:spcAft>
              <a:defRPr>
                <a:solidFill>
                  <a:schemeClr val="tx1"/>
                </a:solidFill>
                <a:latin typeface="Tahoma" panose="020B0604030504040204" pitchFamily="34" charset="0"/>
              </a:defRPr>
            </a:lvl8pPr>
            <a:lvl9pPr marL="388620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0CED21F8-84A9-4466-89BE-2493CF7B4EA0}" type="slidenum">
              <a:rPr lang="en-US" altLang="en-US" smtClean="0">
                <a:latin typeface="Arial" panose="020B0604020202020204" pitchFamily="34" charset="0"/>
              </a:rPr>
              <a:pPr/>
              <a:t>25</a:t>
            </a:fld>
            <a:endParaRPr lang="en-US" altLang="en-US">
              <a:latin typeface="Arial" panose="020B0604020202020204" pitchFamily="34" charset="0"/>
            </a:endParaRPr>
          </a:p>
        </p:txBody>
      </p:sp>
      <p:sp>
        <p:nvSpPr>
          <p:cNvPr id="34819" name="Rectangle 2">
            <a:extLst>
              <a:ext uri="{FF2B5EF4-FFF2-40B4-BE49-F238E27FC236}">
                <a16:creationId xmlns:a16="http://schemas.microsoft.com/office/drawing/2014/main" id="{A7349637-E849-4840-8A31-01F5EA224B98}"/>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AFB1E1AE-4955-4091-8160-29D8842048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E76DFFD4-4396-4926-8F85-6DBF282930F1}"/>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F0E2BAB1-C637-488E-9B9C-2BB9249BB8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z="1300">
                <a:latin typeface="Arial" panose="020B0604020202020204" pitchFamily="34" charset="0"/>
                <a:ea typeface="MS PGothic" panose="020B0600070205080204" pitchFamily="34" charset="-128"/>
              </a:rPr>
              <a:t>In just the past 2 months, you may have seen news reports about these young people taking their own lives and about the constant bullying that may have led to their deaths. Carl Joseph Walker-Hoover from Springfield, MA was less than 2 weeks away from his 12</a:t>
            </a:r>
            <a:r>
              <a:rPr lang="en-US" altLang="en-US" sz="1300" baseline="30000">
                <a:latin typeface="Arial" panose="020B0604020202020204" pitchFamily="34" charset="0"/>
                <a:ea typeface="MS PGothic" panose="020B0600070205080204" pitchFamily="34" charset="-128"/>
              </a:rPr>
              <a:t>th</a:t>
            </a:r>
            <a:r>
              <a:rPr lang="en-US" altLang="en-US" sz="1300">
                <a:latin typeface="Arial" panose="020B0604020202020204" pitchFamily="34" charset="0"/>
                <a:ea typeface="MS PGothic" panose="020B0600070205080204" pitchFamily="34" charset="-128"/>
              </a:rPr>
              <a:t> birthday when his mother, who was preparing dinner, found him hanging from the railing of the third-floor landing, by an electrical cord. He left a note, saying he loved his mother and his aunt. And he also left his Pokemon games and cards to his 6-year-old brother. His mother believes that the unrelenting taunting and bullying he received at school led him to it.</a:t>
            </a:r>
          </a:p>
          <a:p>
            <a:pPr>
              <a:lnSpc>
                <a:spcPct val="80000"/>
              </a:lnSpc>
            </a:pPr>
            <a:endParaRPr lang="en-US" altLang="en-US" sz="1300">
              <a:latin typeface="Arial" panose="020B0604020202020204" pitchFamily="34" charset="0"/>
              <a:ea typeface="MS PGothic" panose="020B0600070205080204" pitchFamily="34" charset="-128"/>
            </a:endParaRPr>
          </a:p>
          <a:p>
            <a:pPr>
              <a:lnSpc>
                <a:spcPct val="80000"/>
              </a:lnSpc>
            </a:pPr>
            <a:r>
              <a:rPr lang="en-US" altLang="en-US" sz="1300">
                <a:latin typeface="Arial" panose="020B0604020202020204" pitchFamily="34" charset="0"/>
                <a:ea typeface="MS PGothic" panose="020B0600070205080204" pitchFamily="34" charset="-128"/>
              </a:rPr>
              <a:t>This is one factors that ties aggression and suicide. We have increasing recognized the idea of “bullycide”—the stress of continual harrassment and isolation, and the feeling that no one (peers or adults) will stick up for them can lead some vulnerable young people to suicide. </a:t>
            </a:r>
          </a:p>
          <a:p>
            <a:pPr>
              <a:lnSpc>
                <a:spcPct val="80000"/>
              </a:lnSpc>
            </a:pPr>
            <a:endParaRPr lang="en-US" altLang="en-US" sz="1300">
              <a:latin typeface="Arial" panose="020B0604020202020204" pitchFamily="34" charset="0"/>
              <a:ea typeface="MS PGothic" panose="020B0600070205080204" pitchFamily="34" charset="-128"/>
            </a:endParaRPr>
          </a:p>
          <a:p>
            <a:pPr>
              <a:lnSpc>
                <a:spcPct val="80000"/>
              </a:lnSpc>
            </a:pPr>
            <a:r>
              <a:rPr lang="en-US" altLang="en-US" sz="1300">
                <a:latin typeface="Arial" panose="020B0604020202020204" pitchFamily="34" charset="0"/>
                <a:ea typeface="MS PGothic" panose="020B0600070205080204" pitchFamily="34" charset="-128"/>
              </a:rPr>
              <a:t>Administrators are now paying additional attention, as parents like Eric Mohat’s are starting to sue schools for failing to intervene and put effective bullying prevention programs into place.</a:t>
            </a:r>
          </a:p>
          <a:p>
            <a:pPr>
              <a:lnSpc>
                <a:spcPct val="80000"/>
              </a:lnSpc>
            </a:pPr>
            <a:endParaRPr lang="en-US" altLang="en-US" sz="1300">
              <a:latin typeface="Arial" panose="020B0604020202020204" pitchFamily="34" charset="0"/>
              <a:ea typeface="MS PGothic" panose="020B0600070205080204" pitchFamily="34" charset="-128"/>
            </a:endParaRPr>
          </a:p>
          <a:p>
            <a:pPr>
              <a:lnSpc>
                <a:spcPct val="80000"/>
              </a:lnSpc>
            </a:pPr>
            <a:r>
              <a:rPr lang="en-US" altLang="en-US" sz="1300">
                <a:latin typeface="Arial" panose="020B0604020202020204" pitchFamily="34" charset="0"/>
                <a:ea typeface="MS PGothic" panose="020B0600070205080204" pitchFamily="34" charset="-128"/>
              </a:rPr>
              <a:t>Youth violence can have a huge impact on many people’s lives. So, what can we do about it?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28333929-044F-4B51-8384-4B3FB78DE6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a:solidFill>
                  <a:schemeClr val="tx1"/>
                </a:solidFill>
                <a:latin typeface="Tahoma" panose="020B0604030504040204" pitchFamily="34" charset="0"/>
              </a:defRPr>
            </a:lvl1pPr>
            <a:lvl2pPr marL="742950" indent="-285750" defTabSz="922338">
              <a:defRPr>
                <a:solidFill>
                  <a:schemeClr val="tx1"/>
                </a:solidFill>
                <a:latin typeface="Tahoma" panose="020B0604030504040204" pitchFamily="34" charset="0"/>
              </a:defRPr>
            </a:lvl2pPr>
            <a:lvl3pPr marL="1143000" indent="-228600" defTabSz="922338">
              <a:defRPr>
                <a:solidFill>
                  <a:schemeClr val="tx1"/>
                </a:solidFill>
                <a:latin typeface="Tahoma" panose="020B0604030504040204" pitchFamily="34" charset="0"/>
              </a:defRPr>
            </a:lvl3pPr>
            <a:lvl4pPr marL="1600200" indent="-228600" defTabSz="922338">
              <a:defRPr>
                <a:solidFill>
                  <a:schemeClr val="tx1"/>
                </a:solidFill>
                <a:latin typeface="Tahoma" panose="020B0604030504040204" pitchFamily="34" charset="0"/>
              </a:defRPr>
            </a:lvl4pPr>
            <a:lvl5pPr marL="2057400" indent="-228600" defTabSz="922338">
              <a:defRPr>
                <a:solidFill>
                  <a:schemeClr val="tx1"/>
                </a:solidFill>
                <a:latin typeface="Tahoma" panose="020B0604030504040204" pitchFamily="34" charset="0"/>
              </a:defRPr>
            </a:lvl5pPr>
            <a:lvl6pPr marL="2514600" indent="-228600" defTabSz="922338" eaLnBrk="0" fontAlgn="base" hangingPunct="0">
              <a:spcBef>
                <a:spcPct val="0"/>
              </a:spcBef>
              <a:spcAft>
                <a:spcPct val="0"/>
              </a:spcAft>
              <a:defRPr>
                <a:solidFill>
                  <a:schemeClr val="tx1"/>
                </a:solidFill>
                <a:latin typeface="Tahoma" panose="020B0604030504040204" pitchFamily="34" charset="0"/>
              </a:defRPr>
            </a:lvl6pPr>
            <a:lvl7pPr marL="2971800" indent="-228600" defTabSz="922338" eaLnBrk="0" fontAlgn="base" hangingPunct="0">
              <a:spcBef>
                <a:spcPct val="0"/>
              </a:spcBef>
              <a:spcAft>
                <a:spcPct val="0"/>
              </a:spcAft>
              <a:defRPr>
                <a:solidFill>
                  <a:schemeClr val="tx1"/>
                </a:solidFill>
                <a:latin typeface="Tahoma" panose="020B0604030504040204" pitchFamily="34" charset="0"/>
              </a:defRPr>
            </a:lvl7pPr>
            <a:lvl8pPr marL="3429000" indent="-228600" defTabSz="922338" eaLnBrk="0" fontAlgn="base" hangingPunct="0">
              <a:spcBef>
                <a:spcPct val="0"/>
              </a:spcBef>
              <a:spcAft>
                <a:spcPct val="0"/>
              </a:spcAft>
              <a:defRPr>
                <a:solidFill>
                  <a:schemeClr val="tx1"/>
                </a:solidFill>
                <a:latin typeface="Tahoma" panose="020B0604030504040204" pitchFamily="34" charset="0"/>
              </a:defRPr>
            </a:lvl8pPr>
            <a:lvl9pPr marL="3886200" indent="-228600" defTabSz="922338" eaLnBrk="0" fontAlgn="base" hangingPunct="0">
              <a:spcBef>
                <a:spcPct val="0"/>
              </a:spcBef>
              <a:spcAft>
                <a:spcPct val="0"/>
              </a:spcAft>
              <a:defRPr>
                <a:solidFill>
                  <a:schemeClr val="tx1"/>
                </a:solidFill>
                <a:latin typeface="Tahoma" panose="020B0604030504040204" pitchFamily="34" charset="0"/>
              </a:defRPr>
            </a:lvl9pPr>
          </a:lstStyle>
          <a:p>
            <a:fld id="{06F46DF2-68DB-4B90-BAD5-F222D47F1990}" type="slidenum">
              <a:rPr lang="en-US" altLang="en-US" smtClean="0">
                <a:latin typeface="Arial" panose="020B0604020202020204" pitchFamily="34" charset="0"/>
              </a:rPr>
              <a:pPr/>
              <a:t>45</a:t>
            </a:fld>
            <a:endParaRPr lang="en-US" altLang="en-US">
              <a:latin typeface="Arial" panose="020B0604020202020204" pitchFamily="34" charset="0"/>
            </a:endParaRPr>
          </a:p>
        </p:txBody>
      </p:sp>
      <p:sp>
        <p:nvSpPr>
          <p:cNvPr id="61443" name="Rectangle 2">
            <a:extLst>
              <a:ext uri="{FF2B5EF4-FFF2-40B4-BE49-F238E27FC236}">
                <a16:creationId xmlns:a16="http://schemas.microsoft.com/office/drawing/2014/main" id="{03701D0B-09F8-4C0E-891F-FCCF06BB4866}"/>
              </a:ext>
            </a:extLst>
          </p:cNvPr>
          <p:cNvSpPr>
            <a:spLocks noGrp="1" noRot="1" noChangeAspect="1" noChangeArrowheads="1" noTextEdit="1"/>
          </p:cNvSpPr>
          <p:nvPr>
            <p:ph type="sldImg"/>
          </p:nvPr>
        </p:nvSpPr>
        <p:spPr>
          <a:xfrm>
            <a:off x="1181100" y="696913"/>
            <a:ext cx="4648200" cy="3486150"/>
          </a:xfrm>
          <a:ln/>
        </p:spPr>
      </p:sp>
      <p:sp>
        <p:nvSpPr>
          <p:cNvPr id="61444" name="Rectangle 3">
            <a:extLst>
              <a:ext uri="{FF2B5EF4-FFF2-40B4-BE49-F238E27FC236}">
                <a16:creationId xmlns:a16="http://schemas.microsoft.com/office/drawing/2014/main" id="{C1B59126-40C7-4F9B-BFB0-41B4DA3CFB4C}"/>
              </a:ext>
            </a:extLst>
          </p:cNvPr>
          <p:cNvSpPr>
            <a:spLocks noGrp="1" noChangeArrowheads="1"/>
          </p:cNvSpPr>
          <p:nvPr>
            <p:ph type="body" idx="1"/>
          </p:nvPr>
        </p:nvSpPr>
        <p:spPr>
          <a:xfrm>
            <a:off x="701675" y="4416425"/>
            <a:ext cx="560705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A1215109-0AA7-4948-B4F0-B703F32BFA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a:solidFill>
                  <a:schemeClr val="tx1"/>
                </a:solidFill>
                <a:latin typeface="Tahoma" panose="020B0604030504040204" pitchFamily="34" charset="0"/>
              </a:defRPr>
            </a:lvl1pPr>
            <a:lvl2pPr marL="742950" indent="-285750" defTabSz="922338">
              <a:defRPr>
                <a:solidFill>
                  <a:schemeClr val="tx1"/>
                </a:solidFill>
                <a:latin typeface="Tahoma" panose="020B0604030504040204" pitchFamily="34" charset="0"/>
              </a:defRPr>
            </a:lvl2pPr>
            <a:lvl3pPr marL="1143000" indent="-228600" defTabSz="922338">
              <a:defRPr>
                <a:solidFill>
                  <a:schemeClr val="tx1"/>
                </a:solidFill>
                <a:latin typeface="Tahoma" panose="020B0604030504040204" pitchFamily="34" charset="0"/>
              </a:defRPr>
            </a:lvl3pPr>
            <a:lvl4pPr marL="1600200" indent="-228600" defTabSz="922338">
              <a:defRPr>
                <a:solidFill>
                  <a:schemeClr val="tx1"/>
                </a:solidFill>
                <a:latin typeface="Tahoma" panose="020B0604030504040204" pitchFamily="34" charset="0"/>
              </a:defRPr>
            </a:lvl4pPr>
            <a:lvl5pPr marL="2057400" indent="-228600" defTabSz="922338">
              <a:defRPr>
                <a:solidFill>
                  <a:schemeClr val="tx1"/>
                </a:solidFill>
                <a:latin typeface="Tahoma" panose="020B0604030504040204" pitchFamily="34" charset="0"/>
              </a:defRPr>
            </a:lvl5pPr>
            <a:lvl6pPr marL="2514600" indent="-228600" defTabSz="922338" eaLnBrk="0" fontAlgn="base" hangingPunct="0">
              <a:spcBef>
                <a:spcPct val="0"/>
              </a:spcBef>
              <a:spcAft>
                <a:spcPct val="0"/>
              </a:spcAft>
              <a:defRPr>
                <a:solidFill>
                  <a:schemeClr val="tx1"/>
                </a:solidFill>
                <a:latin typeface="Tahoma" panose="020B0604030504040204" pitchFamily="34" charset="0"/>
              </a:defRPr>
            </a:lvl6pPr>
            <a:lvl7pPr marL="2971800" indent="-228600" defTabSz="922338" eaLnBrk="0" fontAlgn="base" hangingPunct="0">
              <a:spcBef>
                <a:spcPct val="0"/>
              </a:spcBef>
              <a:spcAft>
                <a:spcPct val="0"/>
              </a:spcAft>
              <a:defRPr>
                <a:solidFill>
                  <a:schemeClr val="tx1"/>
                </a:solidFill>
                <a:latin typeface="Tahoma" panose="020B0604030504040204" pitchFamily="34" charset="0"/>
              </a:defRPr>
            </a:lvl7pPr>
            <a:lvl8pPr marL="3429000" indent="-228600" defTabSz="922338" eaLnBrk="0" fontAlgn="base" hangingPunct="0">
              <a:spcBef>
                <a:spcPct val="0"/>
              </a:spcBef>
              <a:spcAft>
                <a:spcPct val="0"/>
              </a:spcAft>
              <a:defRPr>
                <a:solidFill>
                  <a:schemeClr val="tx1"/>
                </a:solidFill>
                <a:latin typeface="Tahoma" panose="020B0604030504040204" pitchFamily="34" charset="0"/>
              </a:defRPr>
            </a:lvl8pPr>
            <a:lvl9pPr marL="3886200" indent="-228600" defTabSz="922338" eaLnBrk="0" fontAlgn="base" hangingPunct="0">
              <a:spcBef>
                <a:spcPct val="0"/>
              </a:spcBef>
              <a:spcAft>
                <a:spcPct val="0"/>
              </a:spcAft>
              <a:defRPr>
                <a:solidFill>
                  <a:schemeClr val="tx1"/>
                </a:solidFill>
                <a:latin typeface="Tahoma" panose="020B0604030504040204" pitchFamily="34" charset="0"/>
              </a:defRPr>
            </a:lvl9pPr>
          </a:lstStyle>
          <a:p>
            <a:fld id="{EAC08B7C-B985-40CC-BF24-0B51C477B088}" type="slidenum">
              <a:rPr lang="en-US" altLang="en-US" smtClean="0">
                <a:latin typeface="Arial" panose="020B0604020202020204" pitchFamily="34" charset="0"/>
              </a:rPr>
              <a:pPr/>
              <a:t>47</a:t>
            </a:fld>
            <a:endParaRPr lang="en-US" altLang="en-US">
              <a:latin typeface="Arial" panose="020B0604020202020204" pitchFamily="34" charset="0"/>
            </a:endParaRPr>
          </a:p>
        </p:txBody>
      </p:sp>
      <p:sp>
        <p:nvSpPr>
          <p:cNvPr id="63491" name="Rectangle 2">
            <a:extLst>
              <a:ext uri="{FF2B5EF4-FFF2-40B4-BE49-F238E27FC236}">
                <a16:creationId xmlns:a16="http://schemas.microsoft.com/office/drawing/2014/main" id="{DA8D139A-B600-44DE-AAE7-22B04A66A5C2}"/>
              </a:ext>
            </a:extLst>
          </p:cNvPr>
          <p:cNvSpPr>
            <a:spLocks noGrp="1" noRot="1" noChangeAspect="1" noChangeArrowheads="1" noTextEdit="1"/>
          </p:cNvSpPr>
          <p:nvPr>
            <p:ph type="sldImg"/>
          </p:nvPr>
        </p:nvSpPr>
        <p:spPr>
          <a:xfrm>
            <a:off x="1181100" y="696913"/>
            <a:ext cx="4648200" cy="3486150"/>
          </a:xfrm>
          <a:ln/>
        </p:spPr>
      </p:sp>
      <p:sp>
        <p:nvSpPr>
          <p:cNvPr id="63492" name="Rectangle 3">
            <a:extLst>
              <a:ext uri="{FF2B5EF4-FFF2-40B4-BE49-F238E27FC236}">
                <a16:creationId xmlns:a16="http://schemas.microsoft.com/office/drawing/2014/main" id="{618A924A-C851-4EC0-8ABA-A778B33C316B}"/>
              </a:ext>
            </a:extLst>
          </p:cNvPr>
          <p:cNvSpPr>
            <a:spLocks noGrp="1" noChangeArrowheads="1"/>
          </p:cNvSpPr>
          <p:nvPr>
            <p:ph type="body" idx="1"/>
          </p:nvPr>
        </p:nvSpPr>
        <p:spPr>
          <a:xfrm>
            <a:off x="701675" y="4416425"/>
            <a:ext cx="560705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We believed that involving an entire school would have more of an impact on children and families than just third or fourth grade. We also wanted to include more reading, writing, math and science connections.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FDCA674B-BBB5-408F-B7A3-1095E40417C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40C9D78-7F22-4DE3-98A8-FE84F9889E8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57A2787-4314-4158-9066-313356F0B9C8}"/>
              </a:ext>
            </a:extLst>
          </p:cNvPr>
          <p:cNvSpPr>
            <a:spLocks noGrp="1"/>
          </p:cNvSpPr>
          <p:nvPr>
            <p:ph type="sldNum" sz="quarter" idx="12"/>
          </p:nvPr>
        </p:nvSpPr>
        <p:spPr/>
        <p:txBody>
          <a:bodyPr/>
          <a:lstStyle>
            <a:lvl1pPr>
              <a:defRPr/>
            </a:lvl1pPr>
          </a:lstStyle>
          <a:p>
            <a:pPr>
              <a:defRPr/>
            </a:pPr>
            <a:fld id="{8ED68E61-0DA1-458B-89FF-D63A5A49BEE5}" type="slidenum">
              <a:rPr lang="en-US" altLang="en-US"/>
              <a:pPr>
                <a:defRPr/>
              </a:pPr>
              <a:t>‹#›</a:t>
            </a:fld>
            <a:endParaRPr lang="en-US" altLang="en-US"/>
          </a:p>
        </p:txBody>
      </p:sp>
    </p:spTree>
    <p:extLst>
      <p:ext uri="{BB962C8B-B14F-4D97-AF65-F5344CB8AC3E}">
        <p14:creationId xmlns:p14="http://schemas.microsoft.com/office/powerpoint/2010/main" val="108799627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6D6D22-5230-4918-B574-E5F290780E6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F742B168-B85F-4461-A72A-0514EFA9195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359A4D3-881B-464B-9A8F-056EC514D848}"/>
              </a:ext>
            </a:extLst>
          </p:cNvPr>
          <p:cNvSpPr>
            <a:spLocks noGrp="1"/>
          </p:cNvSpPr>
          <p:nvPr>
            <p:ph type="sldNum" sz="quarter" idx="12"/>
          </p:nvPr>
        </p:nvSpPr>
        <p:spPr/>
        <p:txBody>
          <a:bodyPr/>
          <a:lstStyle>
            <a:lvl1pPr>
              <a:defRPr/>
            </a:lvl1pPr>
          </a:lstStyle>
          <a:p>
            <a:pPr>
              <a:defRPr/>
            </a:pPr>
            <a:fld id="{351D558F-CE02-4AED-8378-E778722B6DF1}" type="slidenum">
              <a:rPr lang="en-US" altLang="en-US"/>
              <a:pPr>
                <a:defRPr/>
              </a:pPr>
              <a:t>‹#›</a:t>
            </a:fld>
            <a:endParaRPr lang="en-US" altLang="en-US"/>
          </a:p>
        </p:txBody>
      </p:sp>
    </p:spTree>
    <p:extLst>
      <p:ext uri="{BB962C8B-B14F-4D97-AF65-F5344CB8AC3E}">
        <p14:creationId xmlns:p14="http://schemas.microsoft.com/office/powerpoint/2010/main" val="301013260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E39A6D-2923-4BFF-9685-46A5A9EEBAF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1709AD3-A32C-4756-BAB8-8DEC9117C81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EC49D11-A779-4F7A-99B9-E460B872FDAD}"/>
              </a:ext>
            </a:extLst>
          </p:cNvPr>
          <p:cNvSpPr>
            <a:spLocks noGrp="1"/>
          </p:cNvSpPr>
          <p:nvPr>
            <p:ph type="sldNum" sz="quarter" idx="12"/>
          </p:nvPr>
        </p:nvSpPr>
        <p:spPr/>
        <p:txBody>
          <a:bodyPr/>
          <a:lstStyle>
            <a:lvl1pPr>
              <a:defRPr/>
            </a:lvl1pPr>
          </a:lstStyle>
          <a:p>
            <a:pPr>
              <a:defRPr/>
            </a:pPr>
            <a:fld id="{CF233B6C-E032-4C2F-B507-02A18A57C426}" type="slidenum">
              <a:rPr lang="en-US" altLang="en-US"/>
              <a:pPr>
                <a:defRPr/>
              </a:pPr>
              <a:t>‹#›</a:t>
            </a:fld>
            <a:endParaRPr lang="en-US" altLang="en-US"/>
          </a:p>
        </p:txBody>
      </p:sp>
    </p:spTree>
    <p:extLst>
      <p:ext uri="{BB962C8B-B14F-4D97-AF65-F5344CB8AC3E}">
        <p14:creationId xmlns:p14="http://schemas.microsoft.com/office/powerpoint/2010/main" val="44605162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29BCBF10-4FBF-421F-9E49-F46BB165CCA5}"/>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F5C0DEC0-A655-41DC-BE64-D8BCFFD8C0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24781EE-8990-4C0E-BE62-66B38D49F30B}"/>
              </a:ext>
            </a:extLst>
          </p:cNvPr>
          <p:cNvSpPr>
            <a:spLocks noGrp="1"/>
          </p:cNvSpPr>
          <p:nvPr>
            <p:ph type="sldNum" sz="quarter" idx="12"/>
          </p:nvPr>
        </p:nvSpPr>
        <p:spPr/>
        <p:txBody>
          <a:bodyPr/>
          <a:lstStyle>
            <a:lvl1pPr>
              <a:defRPr/>
            </a:lvl1pPr>
          </a:lstStyle>
          <a:p>
            <a:pPr>
              <a:defRPr/>
            </a:pPr>
            <a:fld id="{0D3A9994-7F0F-47AF-A1F1-6BBF306078F8}" type="slidenum">
              <a:rPr lang="en-US" altLang="en-US"/>
              <a:pPr>
                <a:defRPr/>
              </a:pPr>
              <a:t>‹#›</a:t>
            </a:fld>
            <a:endParaRPr lang="en-US" altLang="en-US"/>
          </a:p>
        </p:txBody>
      </p:sp>
    </p:spTree>
    <p:extLst>
      <p:ext uri="{BB962C8B-B14F-4D97-AF65-F5344CB8AC3E}">
        <p14:creationId xmlns:p14="http://schemas.microsoft.com/office/powerpoint/2010/main" val="3683701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a:t>Click to edit Master title style</a:t>
            </a:r>
          </a:p>
        </p:txBody>
      </p:sp>
      <p:sp>
        <p:nvSpPr>
          <p:cNvPr id="3" name="Chart Placeholder 2"/>
          <p:cNvSpPr>
            <a:spLocks noGrp="1"/>
          </p:cNvSpPr>
          <p:nvPr>
            <p:ph type="chart" idx="1"/>
          </p:nvPr>
        </p:nvSpPr>
        <p:spPr>
          <a:xfrm>
            <a:off x="1066800" y="1981200"/>
            <a:ext cx="7543800" cy="4114800"/>
          </a:xfrm>
        </p:spPr>
        <p:txBody>
          <a:bodyPr rtlCol="0">
            <a:normAutofit/>
          </a:bodyPr>
          <a:lstStyle/>
          <a:p>
            <a:pPr lvl="0"/>
            <a:endParaRPr lang="en-US" noProof="0"/>
          </a:p>
        </p:txBody>
      </p:sp>
      <p:sp>
        <p:nvSpPr>
          <p:cNvPr id="4" name="Date Placeholder 3">
            <a:extLst>
              <a:ext uri="{FF2B5EF4-FFF2-40B4-BE49-F238E27FC236}">
                <a16:creationId xmlns:a16="http://schemas.microsoft.com/office/drawing/2014/main" id="{4E29E06F-4017-43D0-B7A4-CD7D72F34B2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BCAB6101-2A72-46C1-A0EC-BC91F3E8FA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9E81B18-6EE5-4EE5-AAD7-B0F4ECE90295}"/>
              </a:ext>
            </a:extLst>
          </p:cNvPr>
          <p:cNvSpPr>
            <a:spLocks noGrp="1"/>
          </p:cNvSpPr>
          <p:nvPr>
            <p:ph type="sldNum" sz="quarter" idx="12"/>
          </p:nvPr>
        </p:nvSpPr>
        <p:spPr/>
        <p:txBody>
          <a:bodyPr/>
          <a:lstStyle>
            <a:lvl1pPr>
              <a:defRPr/>
            </a:lvl1pPr>
          </a:lstStyle>
          <a:p>
            <a:pPr>
              <a:defRPr/>
            </a:pPr>
            <a:fld id="{D62CE432-DADF-4BED-9B2E-D65F50553B09}" type="slidenum">
              <a:rPr lang="en-US" altLang="en-US"/>
              <a:pPr>
                <a:defRPr/>
              </a:pPr>
              <a:t>‹#›</a:t>
            </a:fld>
            <a:endParaRPr lang="en-US" altLang="en-US"/>
          </a:p>
        </p:txBody>
      </p:sp>
    </p:spTree>
    <p:extLst>
      <p:ext uri="{BB962C8B-B14F-4D97-AF65-F5344CB8AC3E}">
        <p14:creationId xmlns:p14="http://schemas.microsoft.com/office/powerpoint/2010/main" val="285648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30AC86-CCC3-4767-92B3-6653AAB1C207}"/>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2A9CA4EA-5BF9-4345-B1E4-E240AAB5BEE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A96AF9D-23F6-472B-8299-B705E3AB2CE1}"/>
              </a:ext>
            </a:extLst>
          </p:cNvPr>
          <p:cNvSpPr>
            <a:spLocks noGrp="1"/>
          </p:cNvSpPr>
          <p:nvPr>
            <p:ph type="sldNum" sz="quarter" idx="12"/>
          </p:nvPr>
        </p:nvSpPr>
        <p:spPr/>
        <p:txBody>
          <a:bodyPr/>
          <a:lstStyle>
            <a:lvl1pPr>
              <a:defRPr/>
            </a:lvl1pPr>
          </a:lstStyle>
          <a:p>
            <a:pPr>
              <a:defRPr/>
            </a:pPr>
            <a:fld id="{B11B570A-B2AF-416E-8612-80C6D0B9937C}" type="slidenum">
              <a:rPr lang="en-US" altLang="en-US"/>
              <a:pPr>
                <a:defRPr/>
              </a:pPr>
              <a:t>‹#›</a:t>
            </a:fld>
            <a:endParaRPr lang="en-US" altLang="en-US"/>
          </a:p>
        </p:txBody>
      </p:sp>
    </p:spTree>
    <p:extLst>
      <p:ext uri="{BB962C8B-B14F-4D97-AF65-F5344CB8AC3E}">
        <p14:creationId xmlns:p14="http://schemas.microsoft.com/office/powerpoint/2010/main" val="267581331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F3A117-07B9-451D-A655-1CB2C3F9EB9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FD638BC-38EE-4C12-8221-113E39D5A4C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AAA80BA-D932-4C37-8EE6-4BA17DEA02E7}"/>
              </a:ext>
            </a:extLst>
          </p:cNvPr>
          <p:cNvSpPr>
            <a:spLocks noGrp="1"/>
          </p:cNvSpPr>
          <p:nvPr>
            <p:ph type="sldNum" sz="quarter" idx="12"/>
          </p:nvPr>
        </p:nvSpPr>
        <p:spPr/>
        <p:txBody>
          <a:bodyPr/>
          <a:lstStyle>
            <a:lvl1pPr>
              <a:defRPr/>
            </a:lvl1pPr>
          </a:lstStyle>
          <a:p>
            <a:pPr>
              <a:defRPr/>
            </a:pPr>
            <a:fld id="{AFB7F26C-171F-49C4-A240-AA2CDF5162F2}" type="slidenum">
              <a:rPr lang="en-US" altLang="en-US"/>
              <a:pPr>
                <a:defRPr/>
              </a:pPr>
              <a:t>‹#›</a:t>
            </a:fld>
            <a:endParaRPr lang="en-US" altLang="en-US"/>
          </a:p>
        </p:txBody>
      </p:sp>
    </p:spTree>
    <p:extLst>
      <p:ext uri="{BB962C8B-B14F-4D97-AF65-F5344CB8AC3E}">
        <p14:creationId xmlns:p14="http://schemas.microsoft.com/office/powerpoint/2010/main" val="340121063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2FDAD31-F6DC-4E40-8309-F65CF1766CEC}"/>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F2149B80-741E-4A50-85CA-1AA79F93244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5827C0F-F015-4605-83C9-4B3B6EA979B1}"/>
              </a:ext>
            </a:extLst>
          </p:cNvPr>
          <p:cNvSpPr>
            <a:spLocks noGrp="1"/>
          </p:cNvSpPr>
          <p:nvPr>
            <p:ph type="sldNum" sz="quarter" idx="12"/>
          </p:nvPr>
        </p:nvSpPr>
        <p:spPr/>
        <p:txBody>
          <a:bodyPr/>
          <a:lstStyle>
            <a:lvl1pPr>
              <a:defRPr/>
            </a:lvl1pPr>
          </a:lstStyle>
          <a:p>
            <a:pPr>
              <a:defRPr/>
            </a:pPr>
            <a:fld id="{B4B80A9A-727F-457F-9402-4BE85323DA1E}" type="slidenum">
              <a:rPr lang="en-US" altLang="en-US"/>
              <a:pPr>
                <a:defRPr/>
              </a:pPr>
              <a:t>‹#›</a:t>
            </a:fld>
            <a:endParaRPr lang="en-US" altLang="en-US"/>
          </a:p>
        </p:txBody>
      </p:sp>
    </p:spTree>
    <p:extLst>
      <p:ext uri="{BB962C8B-B14F-4D97-AF65-F5344CB8AC3E}">
        <p14:creationId xmlns:p14="http://schemas.microsoft.com/office/powerpoint/2010/main" val="85899577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E2C5799-71C8-4EA7-AFA4-FC0C53F5A615}"/>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19817CA6-BE11-48C1-B509-D05EED8510D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ABD78D5-5BD5-47A5-BC07-14F26AEC4F14}"/>
              </a:ext>
            </a:extLst>
          </p:cNvPr>
          <p:cNvSpPr>
            <a:spLocks noGrp="1"/>
          </p:cNvSpPr>
          <p:nvPr>
            <p:ph type="sldNum" sz="quarter" idx="12"/>
          </p:nvPr>
        </p:nvSpPr>
        <p:spPr/>
        <p:txBody>
          <a:bodyPr/>
          <a:lstStyle>
            <a:lvl1pPr>
              <a:defRPr/>
            </a:lvl1pPr>
          </a:lstStyle>
          <a:p>
            <a:pPr>
              <a:defRPr/>
            </a:pPr>
            <a:fld id="{89213012-1052-4D26-8D2C-45C5BF04AD6E}" type="slidenum">
              <a:rPr lang="en-US" altLang="en-US"/>
              <a:pPr>
                <a:defRPr/>
              </a:pPr>
              <a:t>‹#›</a:t>
            </a:fld>
            <a:endParaRPr lang="en-US" altLang="en-US"/>
          </a:p>
        </p:txBody>
      </p:sp>
    </p:spTree>
    <p:extLst>
      <p:ext uri="{BB962C8B-B14F-4D97-AF65-F5344CB8AC3E}">
        <p14:creationId xmlns:p14="http://schemas.microsoft.com/office/powerpoint/2010/main" val="247692564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ABA2CEC-C3BE-4224-AE32-D05816D96C30}"/>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9A6C2167-2631-4288-B5B7-512A26B640A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7FDC303-A7F4-4846-9364-148AC7AF391B}"/>
              </a:ext>
            </a:extLst>
          </p:cNvPr>
          <p:cNvSpPr>
            <a:spLocks noGrp="1"/>
          </p:cNvSpPr>
          <p:nvPr>
            <p:ph type="sldNum" sz="quarter" idx="12"/>
          </p:nvPr>
        </p:nvSpPr>
        <p:spPr/>
        <p:txBody>
          <a:bodyPr/>
          <a:lstStyle>
            <a:lvl1pPr>
              <a:defRPr/>
            </a:lvl1pPr>
          </a:lstStyle>
          <a:p>
            <a:pPr>
              <a:defRPr/>
            </a:pPr>
            <a:fld id="{33821FF9-D65B-4CDE-B912-2C2D014F03E3}" type="slidenum">
              <a:rPr lang="en-US" altLang="en-US"/>
              <a:pPr>
                <a:defRPr/>
              </a:pPr>
              <a:t>‹#›</a:t>
            </a:fld>
            <a:endParaRPr lang="en-US" altLang="en-US"/>
          </a:p>
        </p:txBody>
      </p:sp>
    </p:spTree>
    <p:extLst>
      <p:ext uri="{BB962C8B-B14F-4D97-AF65-F5344CB8AC3E}">
        <p14:creationId xmlns:p14="http://schemas.microsoft.com/office/powerpoint/2010/main" val="425816458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A72BAA6-6635-4A14-B739-54950F9FDA0B}"/>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866CE328-EDE6-4A6D-8CD4-43E69764BC3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4F30DEF-9C13-41BC-B6BD-661CE3CD0FB7}"/>
              </a:ext>
            </a:extLst>
          </p:cNvPr>
          <p:cNvSpPr>
            <a:spLocks noGrp="1"/>
          </p:cNvSpPr>
          <p:nvPr>
            <p:ph type="sldNum" sz="quarter" idx="12"/>
          </p:nvPr>
        </p:nvSpPr>
        <p:spPr/>
        <p:txBody>
          <a:bodyPr/>
          <a:lstStyle>
            <a:lvl1pPr>
              <a:defRPr/>
            </a:lvl1pPr>
          </a:lstStyle>
          <a:p>
            <a:pPr>
              <a:defRPr/>
            </a:pPr>
            <a:fld id="{899CFCDC-8604-4FEA-ACA5-590B90818B03}" type="slidenum">
              <a:rPr lang="en-US" altLang="en-US"/>
              <a:pPr>
                <a:defRPr/>
              </a:pPr>
              <a:t>‹#›</a:t>
            </a:fld>
            <a:endParaRPr lang="en-US" altLang="en-US"/>
          </a:p>
        </p:txBody>
      </p:sp>
    </p:spTree>
    <p:extLst>
      <p:ext uri="{BB962C8B-B14F-4D97-AF65-F5344CB8AC3E}">
        <p14:creationId xmlns:p14="http://schemas.microsoft.com/office/powerpoint/2010/main" val="89473959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87DC677-AF44-4502-AA4D-0A1333BFB37D}"/>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55F3B63E-25FF-4A33-90BD-F897389BC5B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CE9D315-2203-42DE-BF56-DE060BCB4F9F}"/>
              </a:ext>
            </a:extLst>
          </p:cNvPr>
          <p:cNvSpPr>
            <a:spLocks noGrp="1"/>
          </p:cNvSpPr>
          <p:nvPr>
            <p:ph type="sldNum" sz="quarter" idx="12"/>
          </p:nvPr>
        </p:nvSpPr>
        <p:spPr/>
        <p:txBody>
          <a:bodyPr/>
          <a:lstStyle>
            <a:lvl1pPr>
              <a:defRPr/>
            </a:lvl1pPr>
          </a:lstStyle>
          <a:p>
            <a:pPr>
              <a:defRPr/>
            </a:pPr>
            <a:fld id="{8A4594BB-8BB4-4249-ADBF-C8F7640942EF}" type="slidenum">
              <a:rPr lang="en-US" altLang="en-US"/>
              <a:pPr>
                <a:defRPr/>
              </a:pPr>
              <a:t>‹#›</a:t>
            </a:fld>
            <a:endParaRPr lang="en-US" altLang="en-US"/>
          </a:p>
        </p:txBody>
      </p:sp>
    </p:spTree>
    <p:extLst>
      <p:ext uri="{BB962C8B-B14F-4D97-AF65-F5344CB8AC3E}">
        <p14:creationId xmlns:p14="http://schemas.microsoft.com/office/powerpoint/2010/main" val="409632641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B29109A-F5BE-4A3F-A928-DD4AA57290FD}"/>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74330C49-82CB-44DA-A406-0D648DDCF68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EB91697-5445-46AC-A49D-C0015CD260A9}"/>
              </a:ext>
            </a:extLst>
          </p:cNvPr>
          <p:cNvSpPr>
            <a:spLocks noGrp="1"/>
          </p:cNvSpPr>
          <p:nvPr>
            <p:ph type="sldNum" sz="quarter" idx="12"/>
          </p:nvPr>
        </p:nvSpPr>
        <p:spPr/>
        <p:txBody>
          <a:bodyPr/>
          <a:lstStyle>
            <a:lvl1pPr>
              <a:defRPr/>
            </a:lvl1pPr>
          </a:lstStyle>
          <a:p>
            <a:pPr>
              <a:defRPr/>
            </a:pPr>
            <a:fld id="{26D18FD5-C8A4-4054-8AD2-3753F6335BA6}" type="slidenum">
              <a:rPr lang="en-US" altLang="en-US"/>
              <a:pPr>
                <a:defRPr/>
              </a:pPr>
              <a:t>‹#›</a:t>
            </a:fld>
            <a:endParaRPr lang="en-US" altLang="en-US"/>
          </a:p>
        </p:txBody>
      </p:sp>
    </p:spTree>
    <p:extLst>
      <p:ext uri="{BB962C8B-B14F-4D97-AF65-F5344CB8AC3E}">
        <p14:creationId xmlns:p14="http://schemas.microsoft.com/office/powerpoint/2010/main" val="1157300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AF582A3-F2A2-4417-9687-ED5B6DCD28F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CE2F847-5C56-4485-800A-0535C10574B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A20E468-154E-42C9-BFB4-95C59E157EB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ahoma" charset="0"/>
              </a:defRPr>
            </a:lvl1pPr>
          </a:lstStyle>
          <a:p>
            <a:pPr>
              <a:defRPr/>
            </a:pPr>
            <a:endParaRPr lang="en-US"/>
          </a:p>
        </p:txBody>
      </p:sp>
      <p:sp>
        <p:nvSpPr>
          <p:cNvPr id="5" name="Footer Placeholder 4">
            <a:extLst>
              <a:ext uri="{FF2B5EF4-FFF2-40B4-BE49-F238E27FC236}">
                <a16:creationId xmlns:a16="http://schemas.microsoft.com/office/drawing/2014/main" id="{715AF947-11A8-4BA1-B199-3DDC7150149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ahoma" charset="0"/>
              </a:defRPr>
            </a:lvl1pPr>
          </a:lstStyle>
          <a:p>
            <a:pPr>
              <a:defRPr/>
            </a:pPr>
            <a:endParaRPr lang="en-US"/>
          </a:p>
        </p:txBody>
      </p:sp>
      <p:sp>
        <p:nvSpPr>
          <p:cNvPr id="6" name="Slide Number Placeholder 5">
            <a:extLst>
              <a:ext uri="{FF2B5EF4-FFF2-40B4-BE49-F238E27FC236}">
                <a16:creationId xmlns:a16="http://schemas.microsoft.com/office/drawing/2014/main" id="{4595AEEC-64D1-4E8D-882D-7F3A45F9977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F567B264-3A91-460E-AFB9-ED7E0BBB096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takethechallengenow.net/" TargetMode="External"/><Relationship Id="rId2" Type="http://schemas.openxmlformats.org/officeDocument/2006/relationships/hyperlink" Target="mailto:kristinespaulsen@gmail.com" TargetMode="Externa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umich.edu/news/MT/06/summer%2006/img%20web/viscious%20video/bushman_cave.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feministfrequency.com/2014/06/16/women-as-background-decoration-tropes-vs-women/"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images.google.com/imgres?imgurl=http://www.couchpotatoproductions.co.uk/Images/PotatoColoured.jpg&amp;imgrefurl=http://www.couchpotatoproductions.co.uk/&amp;h=300&amp;w=650&amp;sz=40&amp;hl=en&amp;start=6&amp;tbnid=J5X25NqdE_4ZEM:&amp;tbnh=63&amp;tbnw=137&amp;prev=/images?q%3Dcouch%2Bpotato%26gbv%3D2%26hl%3Den%26sa%3D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27.emf"/><Relationship Id="rId4" Type="http://schemas.openxmlformats.org/officeDocument/2006/relationships/oleObject" Target="../embeddings/oleObject1.bin"/></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28.emf"/><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5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6.emf"/></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9.wmf"/><Relationship Id="rId4" Type="http://schemas.openxmlformats.org/officeDocument/2006/relationships/image" Target="../media/image38.wmf"/></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6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46.jpeg"/><Relationship Id="rId4" Type="http://schemas.openxmlformats.org/officeDocument/2006/relationships/image" Target="../media/image45.jpeg"/></Relationships>
</file>

<file path=ppt/slides/_rels/slide6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hyperlink" Target="http://www.aap.org/"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6A7592E6-46FD-4292-99C4-D8C9EDBAC3FF}"/>
              </a:ext>
            </a:extLst>
          </p:cNvPr>
          <p:cNvSpPr>
            <a:spLocks noGrp="1"/>
          </p:cNvSpPr>
          <p:nvPr>
            <p:ph type="ctrTitle"/>
          </p:nvPr>
        </p:nvSpPr>
        <p:spPr>
          <a:xfrm>
            <a:off x="1066800" y="381000"/>
            <a:ext cx="7086600" cy="1524000"/>
          </a:xfrm>
        </p:spPr>
        <p:txBody>
          <a:bodyPr/>
          <a:lstStyle/>
          <a:p>
            <a:pPr eaLnBrk="1" hangingPunct="1"/>
            <a:endParaRPr lang="en-US" altLang="en-US" sz="3600"/>
          </a:p>
        </p:txBody>
      </p:sp>
      <p:sp>
        <p:nvSpPr>
          <p:cNvPr id="2051" name="Subtitle 2">
            <a:extLst>
              <a:ext uri="{FF2B5EF4-FFF2-40B4-BE49-F238E27FC236}">
                <a16:creationId xmlns:a16="http://schemas.microsoft.com/office/drawing/2014/main" id="{EECAE1FE-7346-4A61-82A9-0D7FD3ED0AA2}"/>
              </a:ext>
            </a:extLst>
          </p:cNvPr>
          <p:cNvSpPr>
            <a:spLocks noGrp="1"/>
          </p:cNvSpPr>
          <p:nvPr>
            <p:ph type="subTitle" idx="1"/>
          </p:nvPr>
        </p:nvSpPr>
        <p:spPr>
          <a:xfrm>
            <a:off x="76200" y="2209800"/>
            <a:ext cx="8991600" cy="4419600"/>
          </a:xfrm>
        </p:spPr>
        <p:txBody>
          <a:bodyPr/>
          <a:lstStyle/>
          <a:p>
            <a:pPr eaLnBrk="1" hangingPunct="1">
              <a:defRPr/>
            </a:pPr>
            <a:r>
              <a:rPr lang="en-US" altLang="en-US" sz="3500" b="1" dirty="0">
                <a:solidFill>
                  <a:schemeClr val="tx1"/>
                </a:solidFill>
              </a:rPr>
              <a:t>How Excessive &amp; Violent Media Harms Children and What We Can Do to Protect Them</a:t>
            </a:r>
          </a:p>
          <a:p>
            <a:pPr eaLnBrk="1" fontAlgn="auto" hangingPunct="1">
              <a:spcAft>
                <a:spcPts val="0"/>
              </a:spcAft>
              <a:defRPr/>
            </a:pPr>
            <a:endParaRPr lang="en-US" dirty="0">
              <a:solidFill>
                <a:schemeClr val="tx1"/>
              </a:solidFill>
            </a:endParaRPr>
          </a:p>
          <a:p>
            <a:pPr eaLnBrk="1" fontAlgn="auto" hangingPunct="1">
              <a:spcAft>
                <a:spcPts val="0"/>
              </a:spcAft>
              <a:defRPr/>
            </a:pPr>
            <a:r>
              <a:rPr lang="en-US" dirty="0">
                <a:solidFill>
                  <a:schemeClr val="tx1"/>
                </a:solidFill>
              </a:rPr>
              <a:t>Kristine Paulsen</a:t>
            </a:r>
            <a:br>
              <a:rPr lang="en-US" dirty="0"/>
            </a:br>
            <a:r>
              <a:rPr lang="en-US" dirty="0">
                <a:hlinkClick r:id="rId2"/>
              </a:rPr>
              <a:t>kristinespaulsen@gmail.com</a:t>
            </a:r>
            <a:r>
              <a:rPr lang="en-US" dirty="0"/>
              <a:t> </a:t>
            </a:r>
          </a:p>
          <a:p>
            <a:pPr eaLnBrk="1" fontAlgn="auto" hangingPunct="1">
              <a:spcAft>
                <a:spcPts val="0"/>
              </a:spcAft>
              <a:defRPr/>
            </a:pPr>
            <a:r>
              <a:rPr lang="en-US" dirty="0">
                <a:solidFill>
                  <a:schemeClr val="tx1"/>
                </a:solidFill>
              </a:rPr>
              <a:t>906 280 4115 </a:t>
            </a:r>
            <a:br>
              <a:rPr lang="en-US" dirty="0">
                <a:solidFill>
                  <a:schemeClr val="tx1"/>
                </a:solidFill>
              </a:rPr>
            </a:br>
            <a:r>
              <a:rPr lang="en-US" dirty="0">
                <a:solidFill>
                  <a:schemeClr val="tx1"/>
                </a:solidFill>
                <a:hlinkClick r:id="rId3"/>
              </a:rPr>
              <a:t>www.TakeTheChallengeNow.net</a:t>
            </a:r>
            <a:r>
              <a:rPr lang="en-US" dirty="0">
                <a:solidFill>
                  <a:schemeClr val="tx1"/>
                </a:solidFill>
              </a:rPr>
              <a:t> </a:t>
            </a:r>
          </a:p>
          <a:p>
            <a:pPr eaLnBrk="1" hangingPunct="1">
              <a:defRPr/>
            </a:pPr>
            <a:endParaRPr lang="en-US" altLang="en-US" dirty="0">
              <a:solidFill>
                <a:schemeClr val="tx1"/>
              </a:solidFill>
            </a:endParaRPr>
          </a:p>
          <a:p>
            <a:pPr eaLnBrk="1" hangingPunct="1">
              <a:defRPr/>
            </a:pPr>
            <a:endParaRPr lang="en-US" altLang="en-US" dirty="0">
              <a:solidFill>
                <a:schemeClr val="tx1"/>
              </a:solidFill>
            </a:endParaRPr>
          </a:p>
          <a:p>
            <a:pPr eaLnBrk="1" hangingPunct="1">
              <a:defRPr/>
            </a:pPr>
            <a:endParaRPr lang="en-US" altLang="en-US" dirty="0">
              <a:solidFill>
                <a:schemeClr val="tx1"/>
              </a:solidFill>
            </a:endParaRPr>
          </a:p>
        </p:txBody>
      </p:sp>
      <p:pic>
        <p:nvPicPr>
          <p:cNvPr id="4100" name="Content Placeholder 3" descr="http://www.takethechallengenow.net/media/header.jpg">
            <a:extLst>
              <a:ext uri="{FF2B5EF4-FFF2-40B4-BE49-F238E27FC236}">
                <a16:creationId xmlns:a16="http://schemas.microsoft.com/office/drawing/2014/main" id="{3BB44878-43AD-43BB-B9FD-987777870508}"/>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57200" y="381000"/>
            <a:ext cx="82296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B0AC3782-2EB7-41AA-924E-AF172583C15D}"/>
              </a:ext>
            </a:extLst>
          </p:cNvPr>
          <p:cNvSpPr>
            <a:spLocks noGrp="1"/>
          </p:cNvSpPr>
          <p:nvPr>
            <p:ph type="body" idx="1"/>
          </p:nvPr>
        </p:nvSpPr>
        <p:spPr>
          <a:xfrm>
            <a:off x="2667000" y="609600"/>
            <a:ext cx="6172200" cy="5791200"/>
          </a:xfrm>
        </p:spPr>
        <p:txBody>
          <a:bodyPr/>
          <a:lstStyle/>
          <a:p>
            <a:pPr marL="933450" lvl="1" indent="-533400">
              <a:buFontTx/>
              <a:buAutoNum type="arabicPeriod"/>
            </a:pPr>
            <a:r>
              <a:rPr lang="en-US" altLang="en-US" sz="2400"/>
              <a:t>The American Medical Association</a:t>
            </a:r>
          </a:p>
          <a:p>
            <a:pPr marL="933450" lvl="1" indent="-533400">
              <a:buFontTx/>
              <a:buAutoNum type="arabicPeriod"/>
            </a:pPr>
            <a:r>
              <a:rPr lang="en-US" altLang="en-US" sz="2400"/>
              <a:t>The American Psychological Association</a:t>
            </a:r>
          </a:p>
          <a:p>
            <a:pPr marL="933450" lvl="1" indent="-533400">
              <a:buFontTx/>
              <a:buAutoNum type="arabicPeriod"/>
            </a:pPr>
            <a:r>
              <a:rPr lang="en-US" altLang="en-US" sz="2400"/>
              <a:t>The American Academy of Pediatrics </a:t>
            </a:r>
          </a:p>
          <a:p>
            <a:pPr marL="533400" indent="-533400">
              <a:buFont typeface="Wingdings" panose="05000000000000000000" pitchFamily="2" charset="2"/>
              <a:buNone/>
            </a:pPr>
            <a:endParaRPr lang="en-US" altLang="en-US" sz="1200"/>
          </a:p>
          <a:p>
            <a:pPr marL="533400" indent="-533400">
              <a:buFont typeface="Wingdings" panose="05000000000000000000" pitchFamily="2" charset="2"/>
              <a:buNone/>
            </a:pPr>
            <a:r>
              <a:rPr lang="en-US" altLang="en-US" sz="2400"/>
              <a:t>	These three have looked at </a:t>
            </a:r>
            <a:r>
              <a:rPr lang="en-US" altLang="en-US" sz="2400" b="1"/>
              <a:t>50 years </a:t>
            </a:r>
            <a:r>
              <a:rPr lang="en-US" altLang="en-US" sz="2400"/>
              <a:t>of research and agree that </a:t>
            </a:r>
            <a:r>
              <a:rPr lang="en-US" altLang="en-US" sz="2400" u="sng"/>
              <a:t>media violence </a:t>
            </a:r>
            <a:r>
              <a:rPr lang="en-US" altLang="en-US" sz="2400"/>
              <a:t>is an important</a:t>
            </a:r>
            <a:r>
              <a:rPr lang="en-US" altLang="en-US" sz="2400" b="1"/>
              <a:t> factor </a:t>
            </a:r>
            <a:r>
              <a:rPr lang="en-US" altLang="en-US" sz="2400"/>
              <a:t>in the aggression we are seeing in our children today.  Viewing entertainment violence can lead to increases in aggressive attitude and behavior. </a:t>
            </a:r>
          </a:p>
          <a:p>
            <a:pPr marL="533400" indent="-533400">
              <a:buFont typeface="Wingdings" panose="05000000000000000000" pitchFamily="2" charset="2"/>
              <a:buNone/>
            </a:pPr>
            <a:endParaRPr lang="en-US" altLang="en-US" sz="1200"/>
          </a:p>
          <a:p>
            <a:pPr marL="533400" indent="-533400">
              <a:buFont typeface="Wingdings" panose="05000000000000000000" pitchFamily="2" charset="2"/>
              <a:buNone/>
            </a:pPr>
            <a:r>
              <a:rPr lang="en-US" altLang="en-US" sz="2400"/>
              <a:t>	The effects are measurable and long lasting.</a:t>
            </a:r>
          </a:p>
          <a:p>
            <a:pPr marL="533400" indent="-533400">
              <a:buFont typeface="Wingdings" panose="05000000000000000000" pitchFamily="2" charset="2"/>
              <a:buNone/>
            </a:pPr>
            <a:r>
              <a:rPr lang="en-US" altLang="en-US" sz="2000"/>
              <a:t>	</a:t>
            </a:r>
          </a:p>
          <a:p>
            <a:pPr marL="533400" indent="-533400">
              <a:buFont typeface="Wingdings" panose="05000000000000000000" pitchFamily="2" charset="2"/>
              <a:buNone/>
            </a:pPr>
            <a:endParaRPr lang="en-US" altLang="en-US" sz="2000"/>
          </a:p>
          <a:p>
            <a:pPr marL="533400" indent="-533400">
              <a:buFont typeface="Wingdings" panose="05000000000000000000" pitchFamily="2" charset="2"/>
              <a:buNone/>
            </a:pPr>
            <a:endParaRPr lang="en-US" altLang="en-US" sz="2000"/>
          </a:p>
          <a:p>
            <a:pPr marL="533400" indent="-533400">
              <a:buFont typeface="Wingdings" panose="05000000000000000000" pitchFamily="2" charset="2"/>
              <a:buNone/>
            </a:pPr>
            <a:endParaRPr lang="en-US" altLang="en-US" sz="2000"/>
          </a:p>
        </p:txBody>
      </p:sp>
      <p:pic>
        <p:nvPicPr>
          <p:cNvPr id="17411" name="Picture 4">
            <a:extLst>
              <a:ext uri="{FF2B5EF4-FFF2-40B4-BE49-F238E27FC236}">
                <a16:creationId xmlns:a16="http://schemas.microsoft.com/office/drawing/2014/main" id="{C9F9C21F-0506-495F-A24F-F4D732B247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76400"/>
            <a:ext cx="2185988"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33C1609-4963-450C-9075-84EC4607D2EE}"/>
              </a:ext>
            </a:extLst>
          </p:cNvPr>
          <p:cNvSpPr>
            <a:spLocks noGrp="1"/>
          </p:cNvSpPr>
          <p:nvPr>
            <p:ph type="title"/>
          </p:nvPr>
        </p:nvSpPr>
        <p:spPr/>
        <p:txBody>
          <a:bodyPr/>
          <a:lstStyle/>
          <a:p>
            <a:pPr algn="l"/>
            <a:r>
              <a:rPr lang="en-US" altLang="en-US" sz="3600"/>
              <a:t>Repeated exposure to media violence is a stronger influence on aggressive behavior:</a:t>
            </a:r>
          </a:p>
        </p:txBody>
      </p:sp>
      <p:sp>
        <p:nvSpPr>
          <p:cNvPr id="19459" name="Content Placeholder 2">
            <a:extLst>
              <a:ext uri="{FF2B5EF4-FFF2-40B4-BE49-F238E27FC236}">
                <a16:creationId xmlns:a16="http://schemas.microsoft.com/office/drawing/2014/main" id="{C83FD331-1397-4EFC-AF3C-0DB1B3592941}"/>
              </a:ext>
            </a:extLst>
          </p:cNvPr>
          <p:cNvSpPr>
            <a:spLocks noGrp="1"/>
          </p:cNvSpPr>
          <p:nvPr>
            <p:ph idx="1"/>
          </p:nvPr>
        </p:nvSpPr>
        <p:spPr>
          <a:xfrm>
            <a:off x="457200" y="2057400"/>
            <a:ext cx="4419600" cy="4068763"/>
          </a:xfrm>
        </p:spPr>
        <p:txBody>
          <a:bodyPr/>
          <a:lstStyle/>
          <a:p>
            <a:r>
              <a:rPr lang="en-US" altLang="en-US"/>
              <a:t>living in poverty</a:t>
            </a:r>
          </a:p>
          <a:p>
            <a:r>
              <a:rPr lang="en-US" altLang="en-US"/>
              <a:t>substance abuse</a:t>
            </a:r>
          </a:p>
          <a:p>
            <a:r>
              <a:rPr lang="en-US" altLang="en-US"/>
              <a:t>having abusive parents</a:t>
            </a:r>
          </a:p>
          <a:p>
            <a:endParaRPr lang="en-US" altLang="en-US"/>
          </a:p>
        </p:txBody>
      </p:sp>
      <p:pic>
        <p:nvPicPr>
          <p:cNvPr id="19460" name="Picture 3" descr="Bushman image">
            <a:hlinkClick r:id="rId2"/>
            <a:extLst>
              <a:ext uri="{FF2B5EF4-FFF2-40B4-BE49-F238E27FC236}">
                <a16:creationId xmlns:a16="http://schemas.microsoft.com/office/drawing/2014/main" id="{39F7F5B2-CA48-47C2-9704-16EE7E04E3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722438"/>
            <a:ext cx="3376613"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manhunt2_screen">
            <a:extLst>
              <a:ext uri="{FF2B5EF4-FFF2-40B4-BE49-F238E27FC236}">
                <a16:creationId xmlns:a16="http://schemas.microsoft.com/office/drawing/2014/main" id="{30A1EC33-6AC8-440C-A832-3031F59BD1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09600"/>
            <a:ext cx="7848600" cy="587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Content Placeholder 3">
            <a:extLst>
              <a:ext uri="{FF2B5EF4-FFF2-40B4-BE49-F238E27FC236}">
                <a16:creationId xmlns:a16="http://schemas.microsoft.com/office/drawing/2014/main" id="{BB97A46A-4F7C-4FFF-9BF1-82D19FFC69D5}"/>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14300" y="152400"/>
            <a:ext cx="9029700" cy="6705600"/>
          </a:xfr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Content Placeholder 3">
            <a:extLst>
              <a:ext uri="{FF2B5EF4-FFF2-40B4-BE49-F238E27FC236}">
                <a16:creationId xmlns:a16="http://schemas.microsoft.com/office/drawing/2014/main" id="{8E741FBF-F62F-418F-8F04-8011AC8F34A3}"/>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175" y="-3175"/>
            <a:ext cx="9107488" cy="6861175"/>
          </a:xfr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Content Placeholder 3">
            <a:extLst>
              <a:ext uri="{FF2B5EF4-FFF2-40B4-BE49-F238E27FC236}">
                <a16:creationId xmlns:a16="http://schemas.microsoft.com/office/drawing/2014/main" id="{D232A548-2DF9-44FD-B75B-2904533712C8}"/>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914400"/>
            <a:ext cx="8974138" cy="5029200"/>
          </a:xfr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29FEEE95-D48E-4F49-BEF9-8EB62A68A078}"/>
              </a:ext>
            </a:extLst>
          </p:cNvPr>
          <p:cNvSpPr>
            <a:spLocks noGrp="1"/>
          </p:cNvSpPr>
          <p:nvPr>
            <p:ph type="title"/>
          </p:nvPr>
        </p:nvSpPr>
        <p:spPr>
          <a:xfrm>
            <a:off x="457200" y="609600"/>
            <a:ext cx="8153400" cy="990600"/>
          </a:xfrm>
        </p:spPr>
        <p:txBody>
          <a:bodyPr/>
          <a:lstStyle/>
          <a:p>
            <a:pPr algn="l"/>
            <a:r>
              <a:rPr lang="en-US" altLang="en-US"/>
              <a:t>School Shooter: </a:t>
            </a:r>
            <a:r>
              <a:rPr lang="en-US" altLang="en-US" sz="3600"/>
              <a:t>North American Tour</a:t>
            </a:r>
          </a:p>
        </p:txBody>
      </p:sp>
      <p:sp>
        <p:nvSpPr>
          <p:cNvPr id="24579" name="Subtitle 3">
            <a:extLst>
              <a:ext uri="{FF2B5EF4-FFF2-40B4-BE49-F238E27FC236}">
                <a16:creationId xmlns:a16="http://schemas.microsoft.com/office/drawing/2014/main" id="{715A63EF-0C23-4412-9436-6FD792E2FADC}"/>
              </a:ext>
            </a:extLst>
          </p:cNvPr>
          <p:cNvSpPr>
            <a:spLocks noGrp="1"/>
          </p:cNvSpPr>
          <p:nvPr>
            <p:ph idx="1"/>
          </p:nvPr>
        </p:nvSpPr>
        <p:spPr>
          <a:xfrm>
            <a:off x="533400" y="2590800"/>
            <a:ext cx="8229600" cy="3306763"/>
          </a:xfrm>
        </p:spPr>
        <p:txBody>
          <a:bodyPr/>
          <a:lstStyle/>
          <a:p>
            <a:pPr marL="0" indent="0">
              <a:buFont typeface="Arial" panose="020B0604020202020204" pitchFamily="34" charset="0"/>
              <a:buNone/>
            </a:pPr>
            <a:br>
              <a:rPr lang="en-US" altLang="en-US"/>
            </a:br>
            <a:endParaRPr lang="en-US" altLang="en-US"/>
          </a:p>
        </p:txBody>
      </p:sp>
      <p:pic>
        <p:nvPicPr>
          <p:cNvPr id="24580" name="Picture 4">
            <a:extLst>
              <a:ext uri="{FF2B5EF4-FFF2-40B4-BE49-F238E27FC236}">
                <a16:creationId xmlns:a16="http://schemas.microsoft.com/office/drawing/2014/main" id="{4606EDDA-DE70-42F8-BFC1-769854DB17F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105025"/>
            <a:ext cx="7427913"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BF7F5D45-D6C3-49F5-9604-51A52F20F99E}"/>
              </a:ext>
            </a:extLst>
          </p:cNvPr>
          <p:cNvSpPr>
            <a:spLocks noGrp="1"/>
          </p:cNvSpPr>
          <p:nvPr>
            <p:ph type="title"/>
          </p:nvPr>
        </p:nvSpPr>
        <p:spPr/>
        <p:txBody>
          <a:bodyPr/>
          <a:lstStyle/>
          <a:p>
            <a:endParaRPr lang="en-US" altLang="en-US"/>
          </a:p>
        </p:txBody>
      </p:sp>
      <p:sp>
        <p:nvSpPr>
          <p:cNvPr id="25603" name="Content Placeholder 2">
            <a:extLst>
              <a:ext uri="{FF2B5EF4-FFF2-40B4-BE49-F238E27FC236}">
                <a16:creationId xmlns:a16="http://schemas.microsoft.com/office/drawing/2014/main" id="{35BF1020-7EBA-4CFE-87D3-3AC2C4CB72A1}"/>
              </a:ext>
            </a:extLst>
          </p:cNvPr>
          <p:cNvSpPr>
            <a:spLocks noGrp="1"/>
          </p:cNvSpPr>
          <p:nvPr>
            <p:ph idx="1"/>
          </p:nvPr>
        </p:nvSpPr>
        <p:spPr/>
        <p:txBody>
          <a:bodyPr/>
          <a:lstStyle/>
          <a:p>
            <a:r>
              <a:rPr lang="en-US" altLang="en-US">
                <a:hlinkClick r:id="rId2"/>
              </a:rPr>
              <a:t>http://feministfrequency.com/2014/06/16/women-as-background-decoration-tropes-vs-women/</a:t>
            </a:r>
            <a:endParaRPr lang="en-US" altLang="en-US"/>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a:extLst>
              <a:ext uri="{FF2B5EF4-FFF2-40B4-BE49-F238E27FC236}">
                <a16:creationId xmlns:a16="http://schemas.microsoft.com/office/drawing/2014/main" id="{FFD1B07C-2FE5-42D6-8405-8C238B0A2AE3}"/>
              </a:ext>
            </a:extLst>
          </p:cNvPr>
          <p:cNvSpPr>
            <a:spLocks noGrp="1"/>
          </p:cNvSpPr>
          <p:nvPr>
            <p:ph type="ctrTitle"/>
          </p:nvPr>
        </p:nvSpPr>
        <p:spPr/>
        <p:txBody>
          <a:bodyPr/>
          <a:lstStyle/>
          <a:p>
            <a:pPr algn="l"/>
            <a:r>
              <a:rPr lang="en-US" altLang="en-US" sz="4000"/>
              <a:t>After Sandy Hook, the Entertainment Software Association released a statement: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064783D5-9E1A-4F94-8D7D-F66ADB07F228}"/>
              </a:ext>
            </a:extLst>
          </p:cNvPr>
          <p:cNvSpPr>
            <a:spLocks noGrp="1"/>
          </p:cNvSpPr>
          <p:nvPr>
            <p:ph type="title"/>
          </p:nvPr>
        </p:nvSpPr>
        <p:spPr>
          <a:xfrm>
            <a:off x="0" y="533400"/>
            <a:ext cx="9144000" cy="1600200"/>
          </a:xfrm>
        </p:spPr>
        <p:txBody>
          <a:bodyPr/>
          <a:lstStyle/>
          <a:p>
            <a:r>
              <a:rPr lang="en-US" altLang="en-US" sz="3600"/>
              <a:t>The American Psychological Association (APA) </a:t>
            </a:r>
            <a:br>
              <a:rPr lang="en-US" altLang="en-US" sz="3600"/>
            </a:br>
            <a:r>
              <a:rPr lang="en-US" altLang="en-US" sz="3600"/>
              <a:t>Statement on Violent Video Games, 2015</a:t>
            </a:r>
          </a:p>
        </p:txBody>
      </p:sp>
      <p:sp>
        <p:nvSpPr>
          <p:cNvPr id="27651" name="Content Placeholder 2">
            <a:extLst>
              <a:ext uri="{FF2B5EF4-FFF2-40B4-BE49-F238E27FC236}">
                <a16:creationId xmlns:a16="http://schemas.microsoft.com/office/drawing/2014/main" id="{C46640A8-53DF-4BF5-BC21-D7157BC2E044}"/>
              </a:ext>
            </a:extLst>
          </p:cNvPr>
          <p:cNvSpPr>
            <a:spLocks noGrp="1"/>
          </p:cNvSpPr>
          <p:nvPr>
            <p:ph idx="1"/>
          </p:nvPr>
        </p:nvSpPr>
        <p:spPr>
          <a:xfrm>
            <a:off x="457200" y="2438400"/>
            <a:ext cx="8229600" cy="3687763"/>
          </a:xfrm>
        </p:spPr>
        <p:txBody>
          <a:bodyPr/>
          <a:lstStyle/>
          <a:p>
            <a:pPr marL="0" indent="0">
              <a:buFont typeface="Arial" panose="020B0604020202020204" pitchFamily="34" charset="0"/>
              <a:buNone/>
            </a:pPr>
            <a:r>
              <a:rPr lang="en-US" altLang="en-US" sz="3600"/>
              <a:t>The link between violent video game exposure and aggressive behavior is one of the most studied and best established.</a:t>
            </a:r>
          </a:p>
        </p:txBody>
      </p:sp>
    </p:spTree>
  </p:cSld>
  <p:clrMapOvr>
    <a:masterClrMapping/>
  </p:clrMapOvr>
  <p:transition advClick="0" advTm="4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TW UE">
            <a:extLst>
              <a:ext uri="{FF2B5EF4-FFF2-40B4-BE49-F238E27FC236}">
                <a16:creationId xmlns:a16="http://schemas.microsoft.com/office/drawing/2014/main" id="{0FB59EE8-F033-4890-A7F9-64C4C8F1CA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85800"/>
            <a:ext cx="8229600"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2" descr="NTW UE">
            <a:extLst>
              <a:ext uri="{FF2B5EF4-FFF2-40B4-BE49-F238E27FC236}">
                <a16:creationId xmlns:a16="http://schemas.microsoft.com/office/drawing/2014/main" id="{DF368FD8-98DC-4BB6-B53A-96D826B55B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 y="685800"/>
            <a:ext cx="8229600"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3" descr="NTW UE">
            <a:extLst>
              <a:ext uri="{FF2B5EF4-FFF2-40B4-BE49-F238E27FC236}">
                <a16:creationId xmlns:a16="http://schemas.microsoft.com/office/drawing/2014/main" id="{29452C62-D843-4E1A-91D9-8C130436A3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 y="685800"/>
            <a:ext cx="8229600"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B474B5A7-9457-489F-B9EA-0AEFB1AD0CC0}"/>
              </a:ext>
            </a:extLst>
          </p:cNvPr>
          <p:cNvSpPr>
            <a:spLocks noGrp="1"/>
          </p:cNvSpPr>
          <p:nvPr>
            <p:ph type="title"/>
          </p:nvPr>
        </p:nvSpPr>
        <p:spPr/>
        <p:txBody>
          <a:bodyPr/>
          <a:lstStyle/>
          <a:p>
            <a:r>
              <a:rPr lang="en-US" altLang="en-US"/>
              <a:t>The APA found that:</a:t>
            </a:r>
          </a:p>
        </p:txBody>
      </p:sp>
      <p:sp>
        <p:nvSpPr>
          <p:cNvPr id="3" name="Content Placeholder 2">
            <a:extLst>
              <a:ext uri="{FF2B5EF4-FFF2-40B4-BE49-F238E27FC236}">
                <a16:creationId xmlns:a16="http://schemas.microsoft.com/office/drawing/2014/main" id="{FB996DCE-D1D6-4A5B-B212-DC45E363FF83}"/>
              </a:ext>
            </a:extLst>
          </p:cNvPr>
          <p:cNvSpPr>
            <a:spLocks noGrp="1"/>
          </p:cNvSpPr>
          <p:nvPr>
            <p:ph idx="1"/>
          </p:nvPr>
        </p:nvSpPr>
        <p:spPr/>
        <p:txBody>
          <a:bodyPr/>
          <a:lstStyle/>
          <a:p>
            <a:pPr>
              <a:defRPr/>
            </a:pPr>
            <a:r>
              <a:rPr lang="en-US" altLang="en-US" dirty="0"/>
              <a:t>Research has demonstrated an association between violent video game use and increases in aggressive behavior, aggressive affect, aggressive cognitions and. . .</a:t>
            </a:r>
          </a:p>
          <a:p>
            <a:pPr marL="0" indent="0">
              <a:buFont typeface="Arial" panose="020B0604020202020204" pitchFamily="34" charset="0"/>
              <a:buNone/>
              <a:defRPr/>
            </a:pPr>
            <a:endParaRPr lang="en-US" altLang="en-US" dirty="0"/>
          </a:p>
          <a:p>
            <a:pPr>
              <a:defRPr/>
            </a:pPr>
            <a:r>
              <a:rPr lang="en-US" altLang="en-US" dirty="0"/>
              <a:t>decreases in prosocial behavior, empathy, and moral engagement;</a:t>
            </a:r>
          </a:p>
          <a:p>
            <a:pPr>
              <a:defRPr/>
            </a:pPr>
            <a:endParaRPr lang="en-US" dirty="0"/>
          </a:p>
        </p:txBody>
      </p:sp>
    </p:spTree>
  </p:cSld>
  <p:clrMapOvr>
    <a:masterClrMapping/>
  </p:clrMapOvr>
  <p:transition advClick="0" advTm="4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B374B81E-F360-46DC-BAC6-8FFD38C2A288}"/>
              </a:ext>
            </a:extLst>
          </p:cNvPr>
          <p:cNvSpPr>
            <a:spLocks noGrp="1"/>
          </p:cNvSpPr>
          <p:nvPr>
            <p:ph type="title"/>
          </p:nvPr>
        </p:nvSpPr>
        <p:spPr/>
        <p:txBody>
          <a:bodyPr/>
          <a:lstStyle/>
          <a:p>
            <a:r>
              <a:rPr lang="en-US" altLang="en-US"/>
              <a:t>Supreme Court Video Game Ruling</a:t>
            </a:r>
          </a:p>
        </p:txBody>
      </p:sp>
      <p:sp>
        <p:nvSpPr>
          <p:cNvPr id="29699" name="Content Placeholder 2">
            <a:extLst>
              <a:ext uri="{FF2B5EF4-FFF2-40B4-BE49-F238E27FC236}">
                <a16:creationId xmlns:a16="http://schemas.microsoft.com/office/drawing/2014/main" id="{98335E01-EB8D-41E3-A8C3-58DD23E0B023}"/>
              </a:ext>
            </a:extLst>
          </p:cNvPr>
          <p:cNvSpPr>
            <a:spLocks noGrp="1"/>
          </p:cNvSpPr>
          <p:nvPr>
            <p:ph idx="1"/>
          </p:nvPr>
        </p:nvSpPr>
        <p:spPr>
          <a:xfrm>
            <a:off x="457200" y="1600200"/>
            <a:ext cx="8534400" cy="4525963"/>
          </a:xfrm>
        </p:spPr>
        <p:txBody>
          <a:bodyPr/>
          <a:lstStyle/>
          <a:p>
            <a:pPr marL="0" indent="0">
              <a:buFont typeface="Arial" panose="020B0604020202020204" pitchFamily="34" charset="0"/>
              <a:buNone/>
            </a:pPr>
            <a:r>
              <a:rPr lang="en-US" altLang="en-US" sz="3400" i="1"/>
              <a:t>Brown </a:t>
            </a:r>
            <a:r>
              <a:rPr lang="en-US" altLang="en-US" sz="3400"/>
              <a:t>v.</a:t>
            </a:r>
            <a:r>
              <a:rPr lang="en-US" altLang="en-US" sz="3400" i="1"/>
              <a:t> Entertainment Merchants Association, </a:t>
            </a:r>
          </a:p>
          <a:p>
            <a:pPr marL="0" indent="0">
              <a:buFont typeface="Arial" panose="020B0604020202020204" pitchFamily="34" charset="0"/>
              <a:buNone/>
            </a:pPr>
            <a:r>
              <a:rPr lang="en-US" altLang="en-US" sz="3400"/>
              <a:t>June 27, 2011</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a:extLst>
              <a:ext uri="{FF2B5EF4-FFF2-40B4-BE49-F238E27FC236}">
                <a16:creationId xmlns:a16="http://schemas.microsoft.com/office/drawing/2014/main" id="{4F4B81AA-0C21-41BB-83F1-CCE7B883CEDC}"/>
              </a:ext>
            </a:extLst>
          </p:cNvPr>
          <p:cNvSpPr>
            <a:spLocks noGrp="1"/>
          </p:cNvSpPr>
          <p:nvPr>
            <p:ph idx="1"/>
          </p:nvPr>
        </p:nvSpPr>
        <p:spPr/>
        <p:txBody>
          <a:bodyPr/>
          <a:lstStyle/>
          <a:p>
            <a:pPr marL="0" indent="0">
              <a:buFont typeface="Arial" panose="020B0604020202020204" pitchFamily="34" charset="0"/>
              <a:buNone/>
            </a:pPr>
            <a:r>
              <a:rPr lang="en-US" altLang="en-US"/>
              <a:t>“What sense does it make to forbid selling to a 13-year-old boy a magazine with an image of a nude woman, while protecting a sale to that 13-year-	old of an interactive video game in which he actively, but virtually, binds and gags the woman, then tortures and kills her?”</a:t>
            </a:r>
          </a:p>
          <a:p>
            <a:pPr marL="0" indent="0">
              <a:buFont typeface="Arial" panose="020B0604020202020204" pitchFamily="34" charset="0"/>
              <a:buNone/>
            </a:pPr>
            <a:r>
              <a:rPr lang="en-US" altLang="en-US" sz="2400"/>
              <a:t> —U.S. Supreme Court Justice Steven Breyer Dissenting Opinion, </a:t>
            </a:r>
            <a:r>
              <a:rPr lang="en-US" altLang="en-US" sz="2400" i="1"/>
              <a:t>Brown </a:t>
            </a:r>
            <a:r>
              <a:rPr lang="en-US" altLang="en-US" sz="2400"/>
              <a:t>v.</a:t>
            </a:r>
            <a:r>
              <a:rPr lang="en-US" altLang="en-US" sz="2400" i="1"/>
              <a:t> Entertainment Merchants Association, </a:t>
            </a:r>
            <a:r>
              <a:rPr lang="en-US" altLang="en-US" sz="2400"/>
              <a:t>June 27, 2011</a:t>
            </a:r>
          </a:p>
          <a:p>
            <a:pPr marL="0" indent="0">
              <a:buFont typeface="Arial" panose="020B0604020202020204" pitchFamily="34" charset="0"/>
              <a:buNone/>
            </a:pPr>
            <a:endParaRPr lang="en-US" altLang="en-US"/>
          </a:p>
          <a:p>
            <a:pPr marL="0" indent="0">
              <a:buFont typeface="Arial" panose="020B0604020202020204" pitchFamily="34" charset="0"/>
              <a:buNone/>
            </a:pPr>
            <a:endParaRPr lang="en-US" alt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7B26537-200C-4998-A12E-7608C0EF5E9B}"/>
              </a:ext>
            </a:extLst>
          </p:cNvPr>
          <p:cNvSpPr>
            <a:spLocks noGrp="1"/>
          </p:cNvSpPr>
          <p:nvPr>
            <p:ph type="title"/>
          </p:nvPr>
        </p:nvSpPr>
        <p:spPr/>
        <p:txBody>
          <a:bodyPr/>
          <a:lstStyle/>
          <a:p>
            <a:br>
              <a:rPr lang="en-US" altLang="en-US" sz="3600"/>
            </a:br>
            <a:r>
              <a:rPr lang="en-US" altLang="en-US" sz="3800"/>
              <a:t>The average American child sees 200,000 violent acts on TV by age 18.</a:t>
            </a:r>
            <a:br>
              <a:rPr lang="en-US" altLang="en-US" sz="3800"/>
            </a:br>
            <a:endParaRPr lang="en-US" altLang="en-US" sz="3800"/>
          </a:p>
        </p:txBody>
      </p:sp>
      <p:sp>
        <p:nvSpPr>
          <p:cNvPr id="31747" name="Content Placeholder 2">
            <a:extLst>
              <a:ext uri="{FF2B5EF4-FFF2-40B4-BE49-F238E27FC236}">
                <a16:creationId xmlns:a16="http://schemas.microsoft.com/office/drawing/2014/main" id="{D227998D-FD3C-4739-898C-EC452C836445}"/>
              </a:ext>
            </a:extLst>
          </p:cNvPr>
          <p:cNvSpPr>
            <a:spLocks noGrp="1"/>
          </p:cNvSpPr>
          <p:nvPr>
            <p:ph idx="1"/>
          </p:nvPr>
        </p:nvSpPr>
        <p:spPr/>
        <p:txBody>
          <a:bodyPr/>
          <a:lstStyle/>
          <a:p>
            <a:pPr marL="0" indent="0" algn="ctr">
              <a:buFont typeface="Arial" panose="020B0604020202020204" pitchFamily="34" charset="0"/>
              <a:buNone/>
            </a:pPr>
            <a:r>
              <a:rPr lang="en-US" altLang="en-US"/>
              <a:t>Powerpuff Girls - Watch our kindergarten crime fighters kick major villain butt!</a:t>
            </a:r>
          </a:p>
          <a:p>
            <a:pPr marL="0" indent="0" algn="ctr">
              <a:buFont typeface="Arial" panose="020B0604020202020204" pitchFamily="34" charset="0"/>
              <a:buNone/>
            </a:pPr>
            <a:endParaRPr lang="en-US" altLang="en-US"/>
          </a:p>
          <a:p>
            <a:pPr marL="0" indent="0">
              <a:buFont typeface="Arial" panose="020B0604020202020204" pitchFamily="34" charset="0"/>
              <a:buNone/>
            </a:pPr>
            <a:endParaRPr lang="en-US" altLang="en-US"/>
          </a:p>
        </p:txBody>
      </p:sp>
      <p:pic>
        <p:nvPicPr>
          <p:cNvPr id="31748" name="Picture 5" descr="powpuff1">
            <a:extLst>
              <a:ext uri="{FF2B5EF4-FFF2-40B4-BE49-F238E27FC236}">
                <a16:creationId xmlns:a16="http://schemas.microsoft.com/office/drawing/2014/main" id="{E9A0EFD0-1CB5-4CE9-90AA-A022673B53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124200"/>
            <a:ext cx="3733800"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0A2EED98-EC4C-4BF6-B87C-55EB523C424D}"/>
              </a:ext>
            </a:extLst>
          </p:cNvPr>
          <p:cNvSpPr>
            <a:spLocks noGrp="1"/>
          </p:cNvSpPr>
          <p:nvPr>
            <p:ph type="title"/>
          </p:nvPr>
        </p:nvSpPr>
        <p:spPr>
          <a:xfrm>
            <a:off x="381000" y="228600"/>
            <a:ext cx="8382000" cy="1143000"/>
          </a:xfrm>
        </p:spPr>
        <p:txBody>
          <a:bodyPr/>
          <a:lstStyle/>
          <a:p>
            <a:pPr algn="l"/>
            <a:r>
              <a:rPr lang="en-US" altLang="en-US" sz="3400"/>
              <a:t>Effects of “The Might Morphin Power Rangers” on Children’s Aggression with Peers </a:t>
            </a:r>
          </a:p>
        </p:txBody>
      </p:sp>
      <p:pic>
        <p:nvPicPr>
          <p:cNvPr id="32771" name="Content Placeholder 3">
            <a:extLst>
              <a:ext uri="{FF2B5EF4-FFF2-40B4-BE49-F238E27FC236}">
                <a16:creationId xmlns:a16="http://schemas.microsoft.com/office/drawing/2014/main" id="{17ADAD36-03CC-4D82-95C9-21C2124FC24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66800" y="1981200"/>
            <a:ext cx="6592888" cy="4121150"/>
          </a:xfrm>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a:extLst>
              <a:ext uri="{FF2B5EF4-FFF2-40B4-BE49-F238E27FC236}">
                <a16:creationId xmlns:a16="http://schemas.microsoft.com/office/drawing/2014/main" id="{9F7336A4-D728-4285-A15D-87BAC1DA73E2}"/>
              </a:ext>
            </a:extLst>
          </p:cNvPr>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D10A20EB-9337-4BF4-AB6A-B87A08885045}"/>
              </a:ext>
            </a:extLst>
          </p:cNvPr>
          <p:cNvSpPr>
            <a:spLocks noGrp="1"/>
          </p:cNvSpPr>
          <p:nvPr>
            <p:ph type="title"/>
          </p:nvPr>
        </p:nvSpPr>
        <p:spPr>
          <a:xfrm>
            <a:off x="152400" y="274638"/>
            <a:ext cx="8915400" cy="1477962"/>
          </a:xfrm>
        </p:spPr>
        <p:txBody>
          <a:bodyPr/>
          <a:lstStyle/>
          <a:p>
            <a:r>
              <a:rPr lang="en-US" altLang="en-US"/>
              <a:t>Indicators of School Crime and Safety</a:t>
            </a:r>
          </a:p>
        </p:txBody>
      </p:sp>
      <p:sp>
        <p:nvSpPr>
          <p:cNvPr id="35843" name="Content Placeholder 2">
            <a:extLst>
              <a:ext uri="{FF2B5EF4-FFF2-40B4-BE49-F238E27FC236}">
                <a16:creationId xmlns:a16="http://schemas.microsoft.com/office/drawing/2014/main" id="{CCCACDCC-A181-4D10-AC4E-C1F934B7D960}"/>
              </a:ext>
            </a:extLst>
          </p:cNvPr>
          <p:cNvSpPr>
            <a:spLocks noGrp="1"/>
          </p:cNvSpPr>
          <p:nvPr>
            <p:ph idx="1"/>
          </p:nvPr>
        </p:nvSpPr>
        <p:spPr>
          <a:xfrm>
            <a:off x="457200" y="2209800"/>
            <a:ext cx="8229600" cy="3916363"/>
          </a:xfrm>
        </p:spPr>
        <p:txBody>
          <a:bodyPr/>
          <a:lstStyle/>
          <a:p>
            <a:r>
              <a:rPr lang="en-US" altLang="en-US" sz="3800"/>
              <a:t>In 2014, there were 486,400 nonfatal violent victimizations at school among students 12 to 18 years of age. </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38" name="Picture 2" descr="Carl-Walker-Hoover-art.jpg">
            <a:extLst>
              <a:ext uri="{FF2B5EF4-FFF2-40B4-BE49-F238E27FC236}">
                <a16:creationId xmlns:a16="http://schemas.microsoft.com/office/drawing/2014/main" id="{680CAA0C-C173-4ED2-B853-E79DFA4789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95325"/>
            <a:ext cx="2516188"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6" name="Picture 5" descr="eric_mohat.jpg">
            <a:extLst>
              <a:ext uri="{FF2B5EF4-FFF2-40B4-BE49-F238E27FC236}">
                <a16:creationId xmlns:a16="http://schemas.microsoft.com/office/drawing/2014/main" id="{FB52BB06-88DF-4F97-9F7A-5C4097AB7C0D}"/>
              </a:ext>
            </a:extLst>
          </p:cNvPr>
          <p:cNvPicPr>
            <a:picLocks noChangeAspect="1"/>
          </p:cNvPicPr>
          <p:nvPr/>
        </p:nvPicPr>
        <p:blipFill>
          <a:blip r:embed="rId4">
            <a:extLst>
              <a:ext uri="{28A0092B-C50C-407E-A947-70E740481C1C}">
                <a14:useLocalDpi xmlns:a14="http://schemas.microsoft.com/office/drawing/2010/main" val="0"/>
              </a:ext>
            </a:extLst>
          </a:blip>
          <a:srcRect l="18124" r="12500"/>
          <a:stretch>
            <a:fillRect/>
          </a:stretch>
        </p:blipFill>
        <p:spPr bwMode="auto">
          <a:xfrm>
            <a:off x="3486150" y="695325"/>
            <a:ext cx="2325688"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4" name="Picture 9" descr="jaheem herrera 2.jpg">
            <a:extLst>
              <a:ext uri="{FF2B5EF4-FFF2-40B4-BE49-F238E27FC236}">
                <a16:creationId xmlns:a16="http://schemas.microsoft.com/office/drawing/2014/main" id="{6B3A3AC5-447F-427F-9034-C3686D245EC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16663" y="695325"/>
            <a:ext cx="2151062"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5">
            <a:extLst>
              <a:ext uri="{FF2B5EF4-FFF2-40B4-BE49-F238E27FC236}">
                <a16:creationId xmlns:a16="http://schemas.microsoft.com/office/drawing/2014/main" id="{F063A63C-7C19-43C5-B5C5-48310435C79B}"/>
              </a:ext>
            </a:extLst>
          </p:cNvPr>
          <p:cNvGrpSpPr>
            <a:grpSpLocks/>
          </p:cNvGrpSpPr>
          <p:nvPr/>
        </p:nvGrpSpPr>
        <p:grpSpPr bwMode="auto">
          <a:xfrm>
            <a:off x="538163" y="230188"/>
            <a:ext cx="8293100" cy="6400800"/>
            <a:chOff x="537669" y="230188"/>
            <a:chExt cx="8293595" cy="6400800"/>
          </a:xfrm>
        </p:grpSpPr>
        <p:sp>
          <p:nvSpPr>
            <p:cNvPr id="36870" name="TextBox 3">
              <a:extLst>
                <a:ext uri="{FF2B5EF4-FFF2-40B4-BE49-F238E27FC236}">
                  <a16:creationId xmlns:a16="http://schemas.microsoft.com/office/drawing/2014/main" id="{9BE710C4-1FAB-4751-925A-CF9421613C42}"/>
                </a:ext>
              </a:extLst>
            </p:cNvPr>
            <p:cNvSpPr txBox="1">
              <a:spLocks noChangeArrowheads="1"/>
            </p:cNvSpPr>
            <p:nvPr/>
          </p:nvSpPr>
          <p:spPr bwMode="auto">
            <a:xfrm>
              <a:off x="537669" y="3246438"/>
              <a:ext cx="23905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a:latin typeface="Tahoma" panose="020B0604030504040204" pitchFamily="34" charset="0"/>
                </a:rPr>
                <a:t>Carl Joseph Walker-Hoover</a:t>
              </a:r>
            </a:p>
          </p:txBody>
        </p:sp>
        <p:sp>
          <p:nvSpPr>
            <p:cNvPr id="36871" name="TextBox 4">
              <a:extLst>
                <a:ext uri="{FF2B5EF4-FFF2-40B4-BE49-F238E27FC236}">
                  <a16:creationId xmlns:a16="http://schemas.microsoft.com/office/drawing/2014/main" id="{83D158D4-D152-484B-8043-7CDED4214B92}"/>
                </a:ext>
              </a:extLst>
            </p:cNvPr>
            <p:cNvSpPr txBox="1">
              <a:spLocks noChangeArrowheads="1"/>
            </p:cNvSpPr>
            <p:nvPr/>
          </p:nvSpPr>
          <p:spPr bwMode="auto">
            <a:xfrm>
              <a:off x="677863" y="3570288"/>
              <a:ext cx="2438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latin typeface="Tahoma" panose="020B0604030504040204" pitchFamily="34" charset="0"/>
                </a:rPr>
                <a:t>Constantly bullied, he ends his life at age 11</a:t>
              </a:r>
            </a:p>
          </p:txBody>
        </p:sp>
        <p:sp>
          <p:nvSpPr>
            <p:cNvPr id="36872" name="TextBox 6">
              <a:extLst>
                <a:ext uri="{FF2B5EF4-FFF2-40B4-BE49-F238E27FC236}">
                  <a16:creationId xmlns:a16="http://schemas.microsoft.com/office/drawing/2014/main" id="{D5D383B2-F293-4342-B3D6-C230D80271F1}"/>
                </a:ext>
              </a:extLst>
            </p:cNvPr>
            <p:cNvSpPr txBox="1">
              <a:spLocks noChangeArrowheads="1"/>
            </p:cNvSpPr>
            <p:nvPr/>
          </p:nvSpPr>
          <p:spPr bwMode="auto">
            <a:xfrm>
              <a:off x="3395664" y="3246615"/>
              <a:ext cx="239510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a:latin typeface="Tahoma" panose="020B0604030504040204" pitchFamily="34" charset="0"/>
                </a:rPr>
                <a:t>Eric Mohat</a:t>
              </a:r>
            </a:p>
          </p:txBody>
        </p:sp>
        <p:sp>
          <p:nvSpPr>
            <p:cNvPr id="36873" name="TextBox 7">
              <a:extLst>
                <a:ext uri="{FF2B5EF4-FFF2-40B4-BE49-F238E27FC236}">
                  <a16:creationId xmlns:a16="http://schemas.microsoft.com/office/drawing/2014/main" id="{A0901F4E-6EAB-42CF-96F8-53AB68CE2DA8}"/>
                </a:ext>
              </a:extLst>
            </p:cNvPr>
            <p:cNvSpPr txBox="1">
              <a:spLocks noChangeArrowheads="1"/>
            </p:cNvSpPr>
            <p:nvPr/>
          </p:nvSpPr>
          <p:spPr bwMode="auto">
            <a:xfrm>
              <a:off x="3421062" y="3570288"/>
              <a:ext cx="26670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latin typeface="Tahoma" panose="020B0604030504040204" pitchFamily="34" charset="0"/>
                </a:rPr>
                <a:t>Teen Commits Suicide Due to Bullying: Parents Sue School for Son's Death</a:t>
              </a:r>
            </a:p>
          </p:txBody>
        </p:sp>
        <p:sp>
          <p:nvSpPr>
            <p:cNvPr id="36874" name="TextBox 10">
              <a:extLst>
                <a:ext uri="{FF2B5EF4-FFF2-40B4-BE49-F238E27FC236}">
                  <a16:creationId xmlns:a16="http://schemas.microsoft.com/office/drawing/2014/main" id="{57F709A2-B192-4ADF-A966-010679F26728}"/>
                </a:ext>
              </a:extLst>
            </p:cNvPr>
            <p:cNvSpPr txBox="1">
              <a:spLocks noChangeArrowheads="1"/>
            </p:cNvSpPr>
            <p:nvPr/>
          </p:nvSpPr>
          <p:spPr bwMode="auto">
            <a:xfrm>
              <a:off x="6627812" y="3216275"/>
              <a:ext cx="148192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a:latin typeface="Tahoma" panose="020B0604030504040204" pitchFamily="34" charset="0"/>
                </a:rPr>
                <a:t>Jaheem Herrera</a:t>
              </a:r>
            </a:p>
          </p:txBody>
        </p:sp>
        <p:sp>
          <p:nvSpPr>
            <p:cNvPr id="36875" name="TextBox 11">
              <a:extLst>
                <a:ext uri="{FF2B5EF4-FFF2-40B4-BE49-F238E27FC236}">
                  <a16:creationId xmlns:a16="http://schemas.microsoft.com/office/drawing/2014/main" id="{DBBE7650-DA76-4560-8A21-7A0B3569656C}"/>
                </a:ext>
              </a:extLst>
            </p:cNvPr>
            <p:cNvSpPr txBox="1">
              <a:spLocks noChangeArrowheads="1"/>
            </p:cNvSpPr>
            <p:nvPr/>
          </p:nvSpPr>
          <p:spPr bwMode="auto">
            <a:xfrm>
              <a:off x="6316514" y="3570288"/>
              <a:ext cx="251475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latin typeface="Tahoma" panose="020B0604030504040204" pitchFamily="34" charset="0"/>
                </a:rPr>
                <a:t>My bullied son's last day on Earth</a:t>
              </a:r>
            </a:p>
            <a:p>
              <a:pPr>
                <a:spcBef>
                  <a:spcPct val="0"/>
                </a:spcBef>
                <a:buFontTx/>
                <a:buNone/>
              </a:pPr>
              <a:endParaRPr lang="en-US" altLang="en-US" sz="1800">
                <a:latin typeface="Tahoma" panose="020B0604030504040204" pitchFamily="34" charset="0"/>
              </a:endParaRPr>
            </a:p>
            <a:p>
              <a:pPr>
                <a:spcBef>
                  <a:spcPct val="0"/>
                </a:spcBef>
                <a:buFontTx/>
                <a:buNone/>
              </a:pPr>
              <a:endParaRPr lang="en-US" altLang="en-US" sz="1800">
                <a:latin typeface="Tahoma" panose="020B0604030504040204" pitchFamily="34" charset="0"/>
              </a:endParaRPr>
            </a:p>
            <a:p>
              <a:pPr>
                <a:spcBef>
                  <a:spcPct val="0"/>
                </a:spcBef>
                <a:buFontTx/>
                <a:buNone/>
              </a:pPr>
              <a:endParaRPr lang="en-US" altLang="en-US" sz="1800">
                <a:latin typeface="Tahoma" panose="020B0604030504040204" pitchFamily="34" charset="0"/>
              </a:endParaRPr>
            </a:p>
            <a:p>
              <a:pPr>
                <a:spcBef>
                  <a:spcPct val="0"/>
                </a:spcBef>
                <a:buFontTx/>
                <a:buNone/>
              </a:pPr>
              <a:endParaRPr lang="en-US" altLang="en-US" sz="1800">
                <a:latin typeface="Tahoma" panose="020B0604030504040204" pitchFamily="34" charset="0"/>
              </a:endParaRPr>
            </a:p>
            <a:p>
              <a:pPr>
                <a:spcBef>
                  <a:spcPct val="0"/>
                </a:spcBef>
                <a:buFontTx/>
                <a:buNone/>
              </a:pPr>
              <a:endParaRPr lang="en-US" altLang="en-US" sz="1800">
                <a:latin typeface="Tahoma" panose="020B0604030504040204" pitchFamily="34" charset="0"/>
              </a:endParaRPr>
            </a:p>
            <a:p>
              <a:pPr>
                <a:spcBef>
                  <a:spcPct val="0"/>
                </a:spcBef>
                <a:buFontTx/>
                <a:buNone/>
              </a:pPr>
              <a:endParaRPr lang="en-US" altLang="en-US" sz="1800">
                <a:latin typeface="Tahoma" panose="020B0604030504040204" pitchFamily="34" charset="0"/>
              </a:endParaRPr>
            </a:p>
            <a:p>
              <a:pPr>
                <a:spcBef>
                  <a:spcPct val="0"/>
                </a:spcBef>
                <a:buFontTx/>
                <a:buNone/>
              </a:pPr>
              <a:endParaRPr lang="en-US" altLang="en-US" sz="1800">
                <a:latin typeface="Tahoma" panose="020B0604030504040204" pitchFamily="34" charset="0"/>
              </a:endParaRPr>
            </a:p>
            <a:p>
              <a:pPr>
                <a:spcBef>
                  <a:spcPct val="0"/>
                </a:spcBef>
                <a:buFontTx/>
                <a:buNone/>
              </a:pPr>
              <a:endParaRPr lang="en-US" altLang="en-US" sz="1800">
                <a:latin typeface="Tahoma" panose="020B0604030504040204" pitchFamily="34" charset="0"/>
              </a:endParaRPr>
            </a:p>
            <a:p>
              <a:pPr>
                <a:spcBef>
                  <a:spcPct val="0"/>
                </a:spcBef>
                <a:buFontTx/>
                <a:buNone/>
              </a:pPr>
              <a:r>
                <a:rPr lang="en-US" altLang="en-US" sz="1200">
                  <a:latin typeface="Tahoma" panose="020B0604030504040204" pitchFamily="34" charset="0"/>
                </a:rPr>
                <a:t>Slide prepared by Jim Vetter</a:t>
              </a:r>
            </a:p>
          </p:txBody>
        </p:sp>
        <p:cxnSp>
          <p:nvCxnSpPr>
            <p:cNvPr id="36876" name="Straight Connector 14">
              <a:extLst>
                <a:ext uri="{FF2B5EF4-FFF2-40B4-BE49-F238E27FC236}">
                  <a16:creationId xmlns:a16="http://schemas.microsoft.com/office/drawing/2014/main" id="{25D30473-C0B4-4EF8-8369-82E02E216016}"/>
                </a:ext>
              </a:extLst>
            </p:cNvPr>
            <p:cNvCxnSpPr>
              <a:cxnSpLocks noChangeShapeType="1"/>
            </p:cNvCxnSpPr>
            <p:nvPr/>
          </p:nvCxnSpPr>
          <p:spPr bwMode="auto">
            <a:xfrm rot="5400000">
              <a:off x="67469" y="3429794"/>
              <a:ext cx="6400800" cy="1588"/>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36877" name="Straight Connector 15">
              <a:extLst>
                <a:ext uri="{FF2B5EF4-FFF2-40B4-BE49-F238E27FC236}">
                  <a16:creationId xmlns:a16="http://schemas.microsoft.com/office/drawing/2014/main" id="{D1FF50D0-59C9-43E7-904A-A8D11DF9FDDC}"/>
                </a:ext>
              </a:extLst>
            </p:cNvPr>
            <p:cNvCxnSpPr>
              <a:cxnSpLocks noChangeShapeType="1"/>
            </p:cNvCxnSpPr>
            <p:nvPr/>
          </p:nvCxnSpPr>
          <p:spPr bwMode="auto">
            <a:xfrm rot="5400000">
              <a:off x="2886869" y="3429794"/>
              <a:ext cx="6400800" cy="1588"/>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2238"/>
                                        </p:tgtEl>
                                        <p:attrNameLst>
                                          <p:attrName>style.visibility</p:attrName>
                                        </p:attrNameLst>
                                      </p:cBhvr>
                                      <p:to>
                                        <p:strVal val="visible"/>
                                      </p:to>
                                    </p:set>
                                    <p:animEffect transition="in" filter="fade">
                                      <p:cBhvr>
                                        <p:cTn id="7" dur="1000"/>
                                        <p:tgtEl>
                                          <p:spTgt spid="52238"/>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52236"/>
                                        </p:tgtEl>
                                        <p:attrNameLst>
                                          <p:attrName>style.visibility</p:attrName>
                                        </p:attrNameLst>
                                      </p:cBhvr>
                                      <p:to>
                                        <p:strVal val="visible"/>
                                      </p:to>
                                    </p:set>
                                    <p:animEffect transition="in" filter="fade">
                                      <p:cBhvr>
                                        <p:cTn id="11" dur="1000"/>
                                        <p:tgtEl>
                                          <p:spTgt spid="52236"/>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52234"/>
                                        </p:tgtEl>
                                        <p:attrNameLst>
                                          <p:attrName>style.visibility</p:attrName>
                                        </p:attrNameLst>
                                      </p:cBhvr>
                                      <p:to>
                                        <p:strVal val="visible"/>
                                      </p:to>
                                    </p:set>
                                    <p:animEffect transition="in" filter="fade">
                                      <p:cBhvr>
                                        <p:cTn id="15" dur="1000"/>
                                        <p:tgtEl>
                                          <p:spTgt spid="5223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a:extLst>
              <a:ext uri="{FF2B5EF4-FFF2-40B4-BE49-F238E27FC236}">
                <a16:creationId xmlns:a16="http://schemas.microsoft.com/office/drawing/2014/main" id="{381C5261-A8AF-4051-9C99-3B291D27D55E}"/>
              </a:ext>
            </a:extLst>
          </p:cNvPr>
          <p:cNvSpPr>
            <a:spLocks noGrp="1"/>
          </p:cNvSpPr>
          <p:nvPr>
            <p:ph type="title"/>
          </p:nvPr>
        </p:nvSpPr>
        <p:spPr>
          <a:xfrm>
            <a:off x="457200" y="274638"/>
            <a:ext cx="8229600" cy="2011362"/>
          </a:xfrm>
        </p:spPr>
        <p:txBody>
          <a:bodyPr/>
          <a:lstStyle/>
          <a:p>
            <a:r>
              <a:rPr lang="en-US" altLang="en-US"/>
              <a:t>The Josephson Institute of Ethics surveyed 43,321 teenagers (2010)</a:t>
            </a:r>
          </a:p>
        </p:txBody>
      </p:sp>
      <p:sp>
        <p:nvSpPr>
          <p:cNvPr id="38915" name="Content Placeholder 4">
            <a:extLst>
              <a:ext uri="{FF2B5EF4-FFF2-40B4-BE49-F238E27FC236}">
                <a16:creationId xmlns:a16="http://schemas.microsoft.com/office/drawing/2014/main" id="{2345CCA4-9865-4825-9789-9E0189B14ED1}"/>
              </a:ext>
            </a:extLst>
          </p:cNvPr>
          <p:cNvSpPr>
            <a:spLocks noGrp="1"/>
          </p:cNvSpPr>
          <p:nvPr>
            <p:ph idx="1"/>
          </p:nvPr>
        </p:nvSpPr>
        <p:spPr>
          <a:xfrm>
            <a:off x="457200" y="2133600"/>
            <a:ext cx="8229600" cy="3992563"/>
          </a:xfrm>
        </p:spPr>
        <p:txBody>
          <a:bodyPr/>
          <a:lstStyle/>
          <a:p>
            <a:endParaRPr lang="en-US" altLang="en-US"/>
          </a:p>
          <a:p>
            <a:r>
              <a:rPr lang="en-US" altLang="en-US"/>
              <a:t>47% said they had been “bullied, teased, or taunted in a way that </a:t>
            </a:r>
            <a:r>
              <a:rPr lang="en-US" altLang="en-US" b="1"/>
              <a:t>seriously upset </a:t>
            </a:r>
            <a:r>
              <a:rPr lang="en-US" altLang="en-US"/>
              <a:t>them.”</a:t>
            </a:r>
          </a:p>
          <a:p>
            <a:pPr>
              <a:buFont typeface="Arial" panose="020B0604020202020204" pitchFamily="34" charset="0"/>
              <a:buNone/>
            </a:pPr>
            <a:endParaRPr lang="en-US" altLang="en-US"/>
          </a:p>
          <a:p>
            <a:r>
              <a:rPr lang="en-US" altLang="en-US"/>
              <a:t>50% said they had “bullied, teased, or taunted someone at least once.”</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8F40B74D-0D6E-403E-BCB7-CB39B220EA99}"/>
              </a:ext>
            </a:extLst>
          </p:cNvPr>
          <p:cNvSpPr>
            <a:spLocks noGrp="1"/>
          </p:cNvSpPr>
          <p:nvPr>
            <p:ph type="title"/>
          </p:nvPr>
        </p:nvSpPr>
        <p:spPr>
          <a:xfrm>
            <a:off x="381000" y="274638"/>
            <a:ext cx="8534400" cy="1143000"/>
          </a:xfrm>
          <a:ln w="28575">
            <a:solidFill>
              <a:schemeClr val="tx1"/>
            </a:solidFill>
            <a:miter lim="800000"/>
            <a:headEnd/>
            <a:tailEnd/>
          </a:ln>
        </p:spPr>
        <p:txBody>
          <a:bodyPr/>
          <a:lstStyle/>
          <a:p>
            <a:r>
              <a:rPr lang="en-US" altLang="en-US">
                <a:solidFill>
                  <a:srgbClr val="C00000"/>
                </a:solidFill>
              </a:rPr>
              <a:t>Impact of Media on Mental Health</a:t>
            </a:r>
          </a:p>
        </p:txBody>
      </p:sp>
      <p:sp>
        <p:nvSpPr>
          <p:cNvPr id="3" name="Content Placeholder 2">
            <a:extLst>
              <a:ext uri="{FF2B5EF4-FFF2-40B4-BE49-F238E27FC236}">
                <a16:creationId xmlns:a16="http://schemas.microsoft.com/office/drawing/2014/main" id="{2C502FF4-BE6A-40C3-B6AD-D878BC3EAC69}"/>
              </a:ext>
            </a:extLst>
          </p:cNvPr>
          <p:cNvSpPr>
            <a:spLocks noGrp="1"/>
          </p:cNvSpPr>
          <p:nvPr>
            <p:ph idx="1"/>
          </p:nvPr>
        </p:nvSpPr>
        <p:spPr>
          <a:xfrm>
            <a:off x="457200" y="1981200"/>
            <a:ext cx="8534400" cy="4144963"/>
          </a:xfrm>
        </p:spPr>
        <p:txBody>
          <a:bodyPr/>
          <a:lstStyle/>
          <a:p>
            <a:pPr marL="0" indent="0">
              <a:buFont typeface="Arial" panose="020B0604020202020204" pitchFamily="34" charset="0"/>
              <a:buNone/>
              <a:defRPr/>
            </a:pPr>
            <a:r>
              <a:rPr lang="en-US" altLang="en-US" dirty="0"/>
              <a:t>•  Children who spent </a:t>
            </a:r>
            <a:r>
              <a:rPr lang="en-US" altLang="en-US" b="1" dirty="0"/>
              <a:t>&gt; 2 hours day watching TV </a:t>
            </a:r>
            <a:r>
              <a:rPr lang="en-US" altLang="en-US" dirty="0"/>
              <a:t>or other screens were at increased risk of high levels of psychological difficulties </a:t>
            </a:r>
          </a:p>
          <a:p>
            <a:pPr marL="0" indent="0">
              <a:buFont typeface="Arial" panose="020B0604020202020204" pitchFamily="34" charset="0"/>
              <a:buNone/>
              <a:defRPr/>
            </a:pPr>
            <a:endParaRPr lang="en-US" altLang="en-US" dirty="0"/>
          </a:p>
          <a:p>
            <a:pPr marL="0" indent="0">
              <a:buFont typeface="Arial" panose="020B0604020202020204" pitchFamily="34" charset="0"/>
              <a:buNone/>
              <a:defRPr/>
            </a:pPr>
            <a:r>
              <a:rPr lang="en-US" altLang="en-US" dirty="0"/>
              <a:t>•  Teens who spend long hours watching TV/screens are at higher risk for depression as adults</a:t>
            </a:r>
          </a:p>
          <a:p>
            <a:pPr>
              <a:defRPr/>
            </a:pPr>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wo">
            <a:extLst>
              <a:ext uri="{FF2B5EF4-FFF2-40B4-BE49-F238E27FC236}">
                <a16:creationId xmlns:a16="http://schemas.microsoft.com/office/drawing/2014/main" id="{5B85BF08-7F5C-4B1C-BBB5-FF71698FF1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550" y="895350"/>
            <a:ext cx="7708900"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EDA3CE5F-33AE-46C9-9F54-5170FD96D0FD}"/>
              </a:ext>
            </a:extLst>
          </p:cNvPr>
          <p:cNvSpPr>
            <a:spLocks noGrp="1"/>
          </p:cNvSpPr>
          <p:nvPr>
            <p:ph type="title"/>
          </p:nvPr>
        </p:nvSpPr>
        <p:spPr>
          <a:xfrm>
            <a:off x="457200" y="274638"/>
            <a:ext cx="8229600" cy="1782762"/>
          </a:xfrm>
        </p:spPr>
        <p:txBody>
          <a:bodyPr/>
          <a:lstStyle/>
          <a:p>
            <a:r>
              <a:rPr lang="en-US" altLang="en-US"/>
              <a:t>1 out of 10 video gamers develop a pathological addiction</a:t>
            </a:r>
            <a:br>
              <a:rPr lang="en-US" altLang="en-US"/>
            </a:br>
            <a:endParaRPr lang="en-US" altLang="en-US"/>
          </a:p>
        </p:txBody>
      </p:sp>
      <p:sp>
        <p:nvSpPr>
          <p:cNvPr id="3" name="Content Placeholder 2">
            <a:extLst>
              <a:ext uri="{FF2B5EF4-FFF2-40B4-BE49-F238E27FC236}">
                <a16:creationId xmlns:a16="http://schemas.microsoft.com/office/drawing/2014/main" id="{7DEAD591-21A6-4D80-A76E-E5095DD5D687}"/>
              </a:ext>
            </a:extLst>
          </p:cNvPr>
          <p:cNvSpPr>
            <a:spLocks noGrp="1"/>
          </p:cNvSpPr>
          <p:nvPr>
            <p:ph idx="1"/>
          </p:nvPr>
        </p:nvSpPr>
        <p:spPr>
          <a:xfrm>
            <a:off x="457200" y="2514600"/>
            <a:ext cx="8229600" cy="3611563"/>
          </a:xfrm>
        </p:spPr>
        <p:txBody>
          <a:bodyPr/>
          <a:lstStyle/>
          <a:p>
            <a:pPr>
              <a:defRPr/>
            </a:pPr>
            <a:r>
              <a:rPr lang="en-US" dirty="0"/>
              <a:t>Defined as damage to actual functioning -- their school, social, family, occupational, psychological functioning, etc. </a:t>
            </a:r>
          </a:p>
          <a:p>
            <a:pPr>
              <a:defRPr/>
            </a:pPr>
            <a:r>
              <a:rPr lang="en-US" dirty="0"/>
              <a:t>To be considered pathological, gamers must be damaging multiple areas of their lives.</a:t>
            </a:r>
          </a:p>
          <a:p>
            <a:pPr marL="0" indent="0">
              <a:buFont typeface="Arial" panose="020B0604020202020204" pitchFamily="34" charset="0"/>
              <a:buNone/>
              <a:defRPr/>
            </a:pPr>
            <a:r>
              <a:rPr lang="en-US" i="1" dirty="0"/>
              <a:t>				Pediatrics</a:t>
            </a:r>
            <a:r>
              <a:rPr lang="en-US" dirty="0"/>
              <a:t>, 2011</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42CAE611-77A6-4C75-B6CD-03452D796FB9}"/>
              </a:ext>
            </a:extLst>
          </p:cNvPr>
          <p:cNvSpPr>
            <a:spLocks noGrp="1"/>
          </p:cNvSpPr>
          <p:nvPr>
            <p:ph type="title"/>
          </p:nvPr>
        </p:nvSpPr>
        <p:spPr>
          <a:xfrm>
            <a:off x="76200" y="274638"/>
            <a:ext cx="8915400" cy="1143000"/>
          </a:xfrm>
        </p:spPr>
        <p:txBody>
          <a:bodyPr/>
          <a:lstStyle/>
          <a:p>
            <a:br>
              <a:rPr lang="en-US" altLang="en-US"/>
            </a:br>
            <a:r>
              <a:rPr lang="en-US" altLang="en-US"/>
              <a:t>A study in the journal </a:t>
            </a:r>
            <a:r>
              <a:rPr lang="en-US" altLang="en-US" i="1"/>
              <a:t>Pediatrics</a:t>
            </a:r>
            <a:r>
              <a:rPr lang="en-US" altLang="en-US"/>
              <a:t> notes </a:t>
            </a:r>
            <a:br>
              <a:rPr lang="en-US" altLang="en-US"/>
            </a:br>
            <a:endParaRPr lang="en-US" altLang="en-US"/>
          </a:p>
        </p:txBody>
      </p:sp>
      <p:sp>
        <p:nvSpPr>
          <p:cNvPr id="41987" name="Content Placeholder 2">
            <a:extLst>
              <a:ext uri="{FF2B5EF4-FFF2-40B4-BE49-F238E27FC236}">
                <a16:creationId xmlns:a16="http://schemas.microsoft.com/office/drawing/2014/main" id="{C0466BBC-A5ED-40E3-A2C4-4BE1C83D716F}"/>
              </a:ext>
            </a:extLst>
          </p:cNvPr>
          <p:cNvSpPr>
            <a:spLocks noGrp="1"/>
          </p:cNvSpPr>
          <p:nvPr>
            <p:ph idx="1"/>
          </p:nvPr>
        </p:nvSpPr>
        <p:spPr/>
        <p:txBody>
          <a:bodyPr/>
          <a:lstStyle/>
          <a:p>
            <a:pPr marL="0" indent="0">
              <a:buFont typeface="Arial" panose="020B0604020202020204" pitchFamily="34" charset="0"/>
              <a:buNone/>
            </a:pPr>
            <a:r>
              <a:rPr lang="en-US" altLang="en-US" sz="3600"/>
              <a:t>“Youth who became pathological gamers ended up with increased levels of depression, anxiety, and social phobia.”</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6228475A-CDE5-47A5-ADE6-BCC9E22E3B2E}"/>
              </a:ext>
            </a:extLst>
          </p:cNvPr>
          <p:cNvSpPr>
            <a:spLocks noGrp="1"/>
          </p:cNvSpPr>
          <p:nvPr>
            <p:ph type="title"/>
          </p:nvPr>
        </p:nvSpPr>
        <p:spPr>
          <a:xfrm>
            <a:off x="152400" y="274638"/>
            <a:ext cx="8534400" cy="1143000"/>
          </a:xfrm>
        </p:spPr>
        <p:txBody>
          <a:bodyPr/>
          <a:lstStyle/>
          <a:p>
            <a:br>
              <a:rPr lang="en-US" altLang="en-US" sz="3400"/>
            </a:br>
            <a:r>
              <a:rPr lang="en-US" altLang="en-US" sz="3400"/>
              <a:t>The most addictive video games are Massively Multiplayer Online Role-Playing Games </a:t>
            </a:r>
            <a:br>
              <a:rPr lang="en-US" altLang="en-US" sz="3400" b="1"/>
            </a:br>
            <a:endParaRPr lang="en-US" altLang="en-US" sz="3400" b="1"/>
          </a:p>
        </p:txBody>
      </p:sp>
      <p:sp>
        <p:nvSpPr>
          <p:cNvPr id="43011" name="Content Placeholder 1">
            <a:extLst>
              <a:ext uri="{FF2B5EF4-FFF2-40B4-BE49-F238E27FC236}">
                <a16:creationId xmlns:a16="http://schemas.microsoft.com/office/drawing/2014/main" id="{F01DB0E9-4D1E-48A6-A66A-4A50A65DB78D}"/>
              </a:ext>
            </a:extLst>
          </p:cNvPr>
          <p:cNvSpPr>
            <a:spLocks noGrp="1"/>
          </p:cNvSpPr>
          <p:nvPr>
            <p:ph idx="1"/>
          </p:nvPr>
        </p:nvSpPr>
        <p:spPr/>
        <p:txBody>
          <a:bodyPr/>
          <a:lstStyle/>
          <a:p>
            <a:pPr marL="0" indent="0">
              <a:buFont typeface="Arial" panose="020B0604020202020204" pitchFamily="34" charset="0"/>
              <a:buNone/>
            </a:pPr>
            <a:endParaRPr lang="en-US" altLang="en-US" i="1"/>
          </a:p>
          <a:p>
            <a:pPr marL="0" indent="0">
              <a:buFont typeface="Arial" panose="020B0604020202020204" pitchFamily="34" charset="0"/>
              <a:buNone/>
            </a:pPr>
            <a:endParaRPr lang="en-US" altLang="en-US" i="1"/>
          </a:p>
          <a:p>
            <a:pPr marL="0" indent="0">
              <a:buFont typeface="Arial" panose="020B0604020202020204" pitchFamily="34" charset="0"/>
              <a:buNone/>
            </a:pPr>
            <a:endParaRPr lang="en-US" altLang="en-US" i="1"/>
          </a:p>
          <a:p>
            <a:pPr marL="0" indent="0">
              <a:buFont typeface="Arial" panose="020B0604020202020204" pitchFamily="34" charset="0"/>
              <a:buNone/>
            </a:pPr>
            <a:endParaRPr lang="en-US" altLang="en-US" i="1"/>
          </a:p>
          <a:p>
            <a:pPr marL="0" indent="0">
              <a:buFont typeface="Arial" panose="020B0604020202020204" pitchFamily="34" charset="0"/>
              <a:buNone/>
            </a:pPr>
            <a:endParaRPr lang="en-US" altLang="en-US" i="1"/>
          </a:p>
          <a:p>
            <a:pPr marL="0" indent="0">
              <a:buFont typeface="Arial" panose="020B0604020202020204" pitchFamily="34" charset="0"/>
              <a:buNone/>
            </a:pPr>
            <a:endParaRPr lang="en-US" altLang="en-US" i="1"/>
          </a:p>
          <a:p>
            <a:pPr marL="0" indent="0">
              <a:buFont typeface="Arial" panose="020B0604020202020204" pitchFamily="34" charset="0"/>
              <a:buNone/>
            </a:pPr>
            <a:r>
              <a:rPr lang="en-US" altLang="en-US" i="1"/>
              <a:t>World of Warcraft</a:t>
            </a:r>
            <a:r>
              <a:rPr lang="en-US" altLang="en-US"/>
              <a:t> has 10 million subscribers who pay $15 a month </a:t>
            </a:r>
            <a:r>
              <a:rPr lang="en-US" altLang="en-US" b="1"/>
              <a:t>(1.8 Billion a year)</a:t>
            </a:r>
            <a:endParaRPr lang="en-US" altLang="en-US"/>
          </a:p>
        </p:txBody>
      </p:sp>
      <p:pic>
        <p:nvPicPr>
          <p:cNvPr id="43012" name="Content Placeholder 6">
            <a:extLst>
              <a:ext uri="{FF2B5EF4-FFF2-40B4-BE49-F238E27FC236}">
                <a16:creationId xmlns:a16="http://schemas.microsoft.com/office/drawing/2014/main" id="{5F956516-92BE-4581-BBCE-913807C106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752600"/>
            <a:ext cx="4064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8C24C374-6676-4322-9D81-F057F4CBA863}"/>
              </a:ext>
            </a:extLst>
          </p:cNvPr>
          <p:cNvSpPr>
            <a:spLocks noGrp="1"/>
          </p:cNvSpPr>
          <p:nvPr>
            <p:ph type="title"/>
          </p:nvPr>
        </p:nvSpPr>
        <p:spPr/>
        <p:txBody>
          <a:bodyPr/>
          <a:lstStyle/>
          <a:p>
            <a:r>
              <a:rPr lang="en-US" altLang="en-US" sz="3600"/>
              <a:t>A study published in the journal </a:t>
            </a:r>
            <a:r>
              <a:rPr lang="en-US" altLang="en-US" sz="3600" i="1"/>
              <a:t>Suicide and Life-Threatening Behavior </a:t>
            </a:r>
            <a:r>
              <a:rPr lang="en-US" altLang="en-US" sz="3600"/>
              <a:t>reported:</a:t>
            </a:r>
            <a:endParaRPr lang="en-US" altLang="en-US" sz="3400"/>
          </a:p>
        </p:txBody>
      </p:sp>
      <p:sp>
        <p:nvSpPr>
          <p:cNvPr id="44035" name="Content Placeholder 2">
            <a:extLst>
              <a:ext uri="{FF2B5EF4-FFF2-40B4-BE49-F238E27FC236}">
                <a16:creationId xmlns:a16="http://schemas.microsoft.com/office/drawing/2014/main" id="{893F73E1-99C6-4A27-B9EC-EA0824110388}"/>
              </a:ext>
            </a:extLst>
          </p:cNvPr>
          <p:cNvSpPr>
            <a:spLocks noGrp="1"/>
          </p:cNvSpPr>
          <p:nvPr>
            <p:ph idx="1"/>
          </p:nvPr>
        </p:nvSpPr>
        <p:spPr>
          <a:xfrm>
            <a:off x="457200" y="1828800"/>
            <a:ext cx="8229600" cy="4297363"/>
          </a:xfrm>
        </p:spPr>
        <p:txBody>
          <a:bodyPr/>
          <a:lstStyle/>
          <a:p>
            <a:pPr marL="0" indent="0">
              <a:buFont typeface="Arial" panose="020B0604020202020204" pitchFamily="34" charset="0"/>
              <a:buNone/>
            </a:pPr>
            <a:r>
              <a:rPr lang="en-US" altLang="en-US" i="1"/>
              <a:t> </a:t>
            </a:r>
          </a:p>
          <a:p>
            <a:pPr marL="0" indent="0">
              <a:buFont typeface="Arial" panose="020B0604020202020204" pitchFamily="34" charset="0"/>
              <a:buNone/>
            </a:pPr>
            <a:r>
              <a:rPr lang="en-US" altLang="en-US"/>
              <a:t>“Teens who reported 5 hours or more of video games/Internet daily use, in the 2009 Youth Risk Behavior Survey (YRBS), had a significantly higher risk for sadness, suicidal ideation, and suicide planning. </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fMRI">
            <a:extLst>
              <a:ext uri="{FF2B5EF4-FFF2-40B4-BE49-F238E27FC236}">
                <a16:creationId xmlns:a16="http://schemas.microsoft.com/office/drawing/2014/main" id="{83E6F242-6BBF-4586-B175-709A83EBCE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78422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itle 2">
            <a:extLst>
              <a:ext uri="{FF2B5EF4-FFF2-40B4-BE49-F238E27FC236}">
                <a16:creationId xmlns:a16="http://schemas.microsoft.com/office/drawing/2014/main" id="{1FBEDEB4-705E-4E9B-B401-9DB9864B9F09}"/>
              </a:ext>
            </a:extLst>
          </p:cNvPr>
          <p:cNvSpPr>
            <a:spLocks noGrp="1"/>
          </p:cNvSpPr>
          <p:nvPr>
            <p:ph type="title"/>
          </p:nvPr>
        </p:nvSpPr>
        <p:spPr/>
        <p:txBody>
          <a:bodyPr/>
          <a:lstStyle/>
          <a:p>
            <a:r>
              <a:rPr lang="en-US" altLang="en-US"/>
              <a:t>Indiana Medical School MRI Study</a:t>
            </a:r>
          </a:p>
        </p:txBody>
      </p:sp>
      <p:sp>
        <p:nvSpPr>
          <p:cNvPr id="45060" name="Content Placeholder 3">
            <a:extLst>
              <a:ext uri="{FF2B5EF4-FFF2-40B4-BE49-F238E27FC236}">
                <a16:creationId xmlns:a16="http://schemas.microsoft.com/office/drawing/2014/main" id="{1B92C14F-3650-4FBC-8E1B-ED558FF98237}"/>
              </a:ext>
            </a:extLst>
          </p:cNvPr>
          <p:cNvSpPr>
            <a:spLocks noGrp="1"/>
          </p:cNvSpPr>
          <p:nvPr>
            <p:ph idx="1"/>
          </p:nvPr>
        </p:nvSpPr>
        <p:spPr/>
        <p:txBody>
          <a:bodyPr/>
          <a:lstStyle/>
          <a:p>
            <a:endParaRPr lang="en-US" altLang="en-US"/>
          </a:p>
        </p:txBody>
      </p:sp>
      <p:sp>
        <p:nvSpPr>
          <p:cNvPr id="2" name="Rectangle 1">
            <a:extLst>
              <a:ext uri="{FF2B5EF4-FFF2-40B4-BE49-F238E27FC236}">
                <a16:creationId xmlns:a16="http://schemas.microsoft.com/office/drawing/2014/main" id="{862EE0AD-642B-442D-A6FE-402755996940}"/>
              </a:ext>
            </a:extLst>
          </p:cNvPr>
          <p:cNvSpPr/>
          <p:nvPr/>
        </p:nvSpPr>
        <p:spPr>
          <a:xfrm>
            <a:off x="457200" y="1600200"/>
            <a:ext cx="7842250" cy="14478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400" dirty="0"/>
              <a:t>Aggressive Behavior Disorder</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fMRI">
            <a:extLst>
              <a:ext uri="{FF2B5EF4-FFF2-40B4-BE49-F238E27FC236}">
                <a16:creationId xmlns:a16="http://schemas.microsoft.com/office/drawing/2014/main" id="{70A0DAC4-8638-4853-A185-8FB3C35747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66950"/>
            <a:ext cx="78422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itle 1">
            <a:extLst>
              <a:ext uri="{FF2B5EF4-FFF2-40B4-BE49-F238E27FC236}">
                <a16:creationId xmlns:a16="http://schemas.microsoft.com/office/drawing/2014/main" id="{B79E6164-4CAE-4DD7-8123-5358591B2B62}"/>
              </a:ext>
            </a:extLst>
          </p:cNvPr>
          <p:cNvSpPr>
            <a:spLocks noGrp="1"/>
          </p:cNvSpPr>
          <p:nvPr>
            <p:ph type="title"/>
          </p:nvPr>
        </p:nvSpPr>
        <p:spPr/>
        <p:txBody>
          <a:bodyPr/>
          <a:lstStyle/>
          <a:p>
            <a:r>
              <a:rPr lang="en-US" altLang="en-US"/>
              <a:t>Aggressive Behavior Disorder</a:t>
            </a:r>
          </a:p>
        </p:txBody>
      </p:sp>
      <p:sp>
        <p:nvSpPr>
          <p:cNvPr id="46084" name="Content Placeholder 2">
            <a:extLst>
              <a:ext uri="{FF2B5EF4-FFF2-40B4-BE49-F238E27FC236}">
                <a16:creationId xmlns:a16="http://schemas.microsoft.com/office/drawing/2014/main" id="{13A6624E-2246-4C09-8850-7F600F303FD3}"/>
              </a:ext>
            </a:extLst>
          </p:cNvPr>
          <p:cNvSpPr>
            <a:spLocks noGrp="1"/>
          </p:cNvSpPr>
          <p:nvPr>
            <p:ph idx="1"/>
          </p:nvPr>
        </p:nvSpPr>
        <p:spPr/>
        <p:txBody>
          <a:bodyPr/>
          <a:lstStyle/>
          <a:p>
            <a:pPr marL="0" indent="0">
              <a:buFont typeface="Arial" panose="020B0604020202020204" pitchFamily="34" charset="0"/>
              <a:buNone/>
            </a:pPr>
            <a:endParaRPr lang="en-US" altLang="en-US"/>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652B05EE-868F-4C3F-8CF4-5182A1D04ED7}"/>
              </a:ext>
            </a:extLst>
          </p:cNvPr>
          <p:cNvSpPr>
            <a:spLocks noGrp="1"/>
          </p:cNvSpPr>
          <p:nvPr>
            <p:ph type="title"/>
          </p:nvPr>
        </p:nvSpPr>
        <p:spPr/>
        <p:txBody>
          <a:bodyPr/>
          <a:lstStyle/>
          <a:p>
            <a:r>
              <a:rPr lang="en-US" altLang="en-US"/>
              <a:t>“Why wasn’t the public aware of the research?”</a:t>
            </a:r>
          </a:p>
        </p:txBody>
      </p:sp>
      <p:sp>
        <p:nvSpPr>
          <p:cNvPr id="47107" name="Content Placeholder 2">
            <a:extLst>
              <a:ext uri="{FF2B5EF4-FFF2-40B4-BE49-F238E27FC236}">
                <a16:creationId xmlns:a16="http://schemas.microsoft.com/office/drawing/2014/main" id="{E383AE35-5BB4-4993-B825-CFA408BDB954}"/>
              </a:ext>
            </a:extLst>
          </p:cNvPr>
          <p:cNvSpPr>
            <a:spLocks noGrp="1"/>
          </p:cNvSpPr>
          <p:nvPr>
            <p:ph idx="1"/>
          </p:nvPr>
        </p:nvSpPr>
        <p:spPr>
          <a:xfrm>
            <a:off x="457200" y="1600200"/>
            <a:ext cx="8458200" cy="5105400"/>
          </a:xfrm>
        </p:spPr>
        <p:txBody>
          <a:bodyPr/>
          <a:lstStyle/>
          <a:p>
            <a:pPr marL="0" indent="0">
              <a:buFont typeface="Arial" panose="020B0604020202020204" pitchFamily="34" charset="0"/>
              <a:buNone/>
            </a:pPr>
            <a:r>
              <a:rPr lang="en-US" altLang="en-US" dirty="0"/>
              <a:t>The CNN reporter asked Dr. Anderson, Iowa State professor and director of the Research Center on Violence, after the Sandy Hook massacre.</a:t>
            </a:r>
          </a:p>
          <a:p>
            <a:pPr marL="0" indent="0">
              <a:buFont typeface="Arial" panose="020B0604020202020204" pitchFamily="34" charset="0"/>
              <a:buNone/>
            </a:pPr>
            <a:endParaRPr lang="en-US" altLang="en-US" sz="1200"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41BFF781-29AF-426A-80EF-27E588E55F92}"/>
              </a:ext>
            </a:extLst>
          </p:cNvPr>
          <p:cNvSpPr>
            <a:spLocks noGrp="1"/>
          </p:cNvSpPr>
          <p:nvPr>
            <p:ph type="title"/>
          </p:nvPr>
        </p:nvSpPr>
        <p:spPr/>
        <p:txBody>
          <a:bodyPr/>
          <a:lstStyle/>
          <a:p>
            <a:r>
              <a:rPr lang="en-US" altLang="en-US"/>
              <a:t>Consolidation of Media</a:t>
            </a:r>
          </a:p>
        </p:txBody>
      </p:sp>
      <p:sp>
        <p:nvSpPr>
          <p:cNvPr id="48131" name="Content Placeholder 2">
            <a:extLst>
              <a:ext uri="{FF2B5EF4-FFF2-40B4-BE49-F238E27FC236}">
                <a16:creationId xmlns:a16="http://schemas.microsoft.com/office/drawing/2014/main" id="{18916E43-735D-4F97-AFBE-E4CACA08FD81}"/>
              </a:ext>
            </a:extLst>
          </p:cNvPr>
          <p:cNvSpPr>
            <a:spLocks noGrp="1"/>
          </p:cNvSpPr>
          <p:nvPr>
            <p:ph idx="1"/>
          </p:nvPr>
        </p:nvSpPr>
        <p:spPr/>
        <p:txBody>
          <a:bodyPr/>
          <a:lstStyle/>
          <a:p>
            <a:r>
              <a:rPr lang="en-US" altLang="en-US" dirty="0"/>
              <a:t>In the 1980’s the number of broadcast stations were greatly reduced allowing media to be controlled by fewer and more powerful companies.</a:t>
            </a:r>
          </a:p>
          <a:p>
            <a:r>
              <a:rPr lang="en-US" altLang="en-US" dirty="0"/>
              <a:t>The Telecommunications Act of 1996 allowed multi media </a:t>
            </a:r>
            <a:r>
              <a:rPr lang="en-US" altLang="en-US" dirty="0" err="1"/>
              <a:t>conglomerants</a:t>
            </a:r>
            <a:r>
              <a:rPr lang="en-US" altLang="en-US" dirty="0"/>
              <a:t>.</a:t>
            </a:r>
          </a:p>
          <a:p>
            <a:r>
              <a:rPr lang="en-US" altLang="en-US" dirty="0"/>
              <a:t>This consolidation of media ownership has led to </a:t>
            </a:r>
            <a:r>
              <a:rPr lang="en-US" altLang="en-US" b="1" dirty="0"/>
              <a:t>six huge media conglomerates</a:t>
            </a:r>
            <a:r>
              <a:rPr lang="en-US" altLang="en-US" dirty="0"/>
              <a:t>. </a:t>
            </a:r>
          </a:p>
          <a:p>
            <a:endParaRPr lang="en-US" altLang="en-US" dirty="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07399594-260A-46B3-BF09-8A8FEE29CFF9}"/>
              </a:ext>
            </a:extLst>
          </p:cNvPr>
          <p:cNvSpPr>
            <a:spLocks noGrp="1"/>
          </p:cNvSpPr>
          <p:nvPr>
            <p:ph type="title"/>
          </p:nvPr>
        </p:nvSpPr>
        <p:spPr/>
        <p:txBody>
          <a:bodyPr/>
          <a:lstStyle/>
          <a:p>
            <a:br>
              <a:rPr lang="en-US" altLang="en-US" sz="3600"/>
            </a:br>
            <a:r>
              <a:rPr lang="en-US" altLang="en-US" sz="3600" b="1"/>
              <a:t>Time Warner </a:t>
            </a:r>
            <a:r>
              <a:rPr lang="en-US" altLang="en-US" sz="3600"/>
              <a:t>is the Largest conglomerate in the world, with holdings including: </a:t>
            </a:r>
            <a:br>
              <a:rPr lang="en-US" altLang="en-US" sz="3600"/>
            </a:br>
            <a:endParaRPr lang="en-US" altLang="en-US" sz="3600"/>
          </a:p>
        </p:txBody>
      </p:sp>
      <p:sp>
        <p:nvSpPr>
          <p:cNvPr id="49155" name="Content Placeholder 2">
            <a:extLst>
              <a:ext uri="{FF2B5EF4-FFF2-40B4-BE49-F238E27FC236}">
                <a16:creationId xmlns:a16="http://schemas.microsoft.com/office/drawing/2014/main" id="{BBA1FFDC-7DFE-49E6-923A-E9D5E777BD61}"/>
              </a:ext>
            </a:extLst>
          </p:cNvPr>
          <p:cNvSpPr>
            <a:spLocks noGrp="1"/>
          </p:cNvSpPr>
          <p:nvPr>
            <p:ph idx="1"/>
          </p:nvPr>
        </p:nvSpPr>
        <p:spPr>
          <a:xfrm>
            <a:off x="609600" y="1676400"/>
            <a:ext cx="8077200" cy="4449763"/>
          </a:xfrm>
        </p:spPr>
        <p:txBody>
          <a:bodyPr/>
          <a:lstStyle/>
          <a:p>
            <a:pPr marL="0" indent="0">
              <a:buFont typeface="Arial" panose="020B0604020202020204" pitchFamily="34" charset="0"/>
              <a:buNone/>
            </a:pPr>
            <a:r>
              <a:rPr lang="en-US" altLang="en-US"/>
              <a:t>CNN, a joint venture with CBS, HBO, Cinemax, Cartoon Network, TBS, TNT, America Online, MapQuest, Moviefone, Warner Bros. Pictures, and more than 150 magazines including Time, Sports Illustrated, Fortune, Marie Claire and People and in 2009 had revenues of 29 Billion. </a:t>
            </a:r>
          </a:p>
          <a:p>
            <a:pPr marL="0" indent="0">
              <a:buFont typeface="Arial" panose="020B0604020202020204" pitchFamily="34" charset="0"/>
              <a:buNone/>
            </a:pPr>
            <a:endParaRPr lang="en-US" altLang="en-US"/>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4328F299-2EA6-4F15-9A7B-13C78CA42B4F}"/>
              </a:ext>
            </a:extLst>
          </p:cNvPr>
          <p:cNvSpPr>
            <a:spLocks noGrp="1"/>
          </p:cNvSpPr>
          <p:nvPr>
            <p:ph type="title"/>
          </p:nvPr>
        </p:nvSpPr>
        <p:spPr>
          <a:ln w="28575">
            <a:solidFill>
              <a:schemeClr val="tx1"/>
            </a:solidFill>
            <a:miter lim="800000"/>
            <a:headEnd/>
            <a:tailEnd/>
          </a:ln>
        </p:spPr>
        <p:txBody>
          <a:bodyPr/>
          <a:lstStyle/>
          <a:p>
            <a:r>
              <a:rPr lang="en-US" altLang="en-US" sz="4000">
                <a:solidFill>
                  <a:srgbClr val="C00000"/>
                </a:solidFill>
              </a:rPr>
              <a:t>Impact of Excessive Media on Learning</a:t>
            </a:r>
          </a:p>
        </p:txBody>
      </p:sp>
      <p:sp>
        <p:nvSpPr>
          <p:cNvPr id="3" name="Content Placeholder 2">
            <a:extLst>
              <a:ext uri="{FF2B5EF4-FFF2-40B4-BE49-F238E27FC236}">
                <a16:creationId xmlns:a16="http://schemas.microsoft.com/office/drawing/2014/main" id="{45BF6BD2-C215-43B3-A2BB-73EC7155A502}"/>
              </a:ext>
            </a:extLst>
          </p:cNvPr>
          <p:cNvSpPr>
            <a:spLocks noGrp="1"/>
          </p:cNvSpPr>
          <p:nvPr>
            <p:ph idx="1"/>
          </p:nvPr>
        </p:nvSpPr>
        <p:spPr>
          <a:xfrm>
            <a:off x="457200" y="1219200"/>
            <a:ext cx="8229600" cy="4906963"/>
          </a:xfrm>
        </p:spPr>
        <p:txBody>
          <a:bodyPr/>
          <a:lstStyle/>
          <a:p>
            <a:pPr marL="0" indent="0">
              <a:buFont typeface="Arial" panose="020B0604020202020204" pitchFamily="34" charset="0"/>
              <a:buNone/>
              <a:defRPr/>
            </a:pPr>
            <a:endParaRPr lang="en-US" altLang="en-US" dirty="0"/>
          </a:p>
          <a:p>
            <a:pPr marL="0" indent="0">
              <a:buFont typeface="Arial" panose="020B0604020202020204" pitchFamily="34" charset="0"/>
              <a:buNone/>
              <a:defRPr/>
            </a:pPr>
            <a:endParaRPr lang="en-US" altLang="en-US" dirty="0"/>
          </a:p>
          <a:p>
            <a:pPr marL="0" indent="0">
              <a:buFont typeface="Arial" panose="020B0604020202020204" pitchFamily="34" charset="0"/>
              <a:buNone/>
              <a:defRPr/>
            </a:pPr>
            <a:endParaRPr lang="en-US" altLang="en-US" dirty="0"/>
          </a:p>
          <a:p>
            <a:pPr marL="0" indent="0">
              <a:buFont typeface="Arial" panose="020B0604020202020204" pitchFamily="34" charset="0"/>
              <a:buNone/>
              <a:defRPr/>
            </a:pPr>
            <a:endParaRPr lang="en-US" altLang="en-US" dirty="0"/>
          </a:p>
          <a:p>
            <a:pPr marL="0" indent="0">
              <a:buFont typeface="Arial" panose="020B0604020202020204" pitchFamily="34" charset="0"/>
              <a:buNone/>
              <a:defRPr/>
            </a:pPr>
            <a:endParaRPr lang="en-US" altLang="en-US" dirty="0"/>
          </a:p>
          <a:p>
            <a:pPr marL="0" indent="0">
              <a:buFont typeface="Arial" panose="020B0604020202020204" pitchFamily="34" charset="0"/>
              <a:buNone/>
              <a:defRPr/>
            </a:pPr>
            <a:r>
              <a:rPr lang="en-US" altLang="en-US" dirty="0"/>
              <a:t>Such early cellphone use is all the more dangerous because digital technology does not just consume attention; it also shapes the brain. </a:t>
            </a:r>
          </a:p>
          <a:p>
            <a:pPr marL="0" indent="0">
              <a:buFont typeface="Arial" panose="020B0604020202020204" pitchFamily="34" charset="0"/>
              <a:buNone/>
              <a:defRPr/>
            </a:pPr>
            <a:r>
              <a:rPr lang="en-US" altLang="en-US" dirty="0"/>
              <a:t>              </a:t>
            </a:r>
            <a:r>
              <a:rPr lang="en-US" altLang="en-US" sz="2600" i="1" dirty="0"/>
              <a:t>Your Brain on Screens</a:t>
            </a:r>
            <a:r>
              <a:rPr lang="en-US" altLang="en-US" sz="2600" dirty="0"/>
              <a:t>, Dr. Richard </a:t>
            </a:r>
            <a:r>
              <a:rPr lang="en-US" altLang="en-US" sz="2600" dirty="0" err="1"/>
              <a:t>Cytowic</a:t>
            </a:r>
            <a:endParaRPr lang="en-US" altLang="en-US" sz="2600" dirty="0"/>
          </a:p>
          <a:p>
            <a:pPr>
              <a:defRPr/>
            </a:pPr>
            <a:endParaRPr lang="en-US" dirty="0"/>
          </a:p>
        </p:txBody>
      </p:sp>
      <p:pic>
        <p:nvPicPr>
          <p:cNvPr id="51204" name="Picture Placeholder 4">
            <a:extLst>
              <a:ext uri="{FF2B5EF4-FFF2-40B4-BE49-F238E27FC236}">
                <a16:creationId xmlns:a16="http://schemas.microsoft.com/office/drawing/2014/main" id="{CDA5C914-DC09-4ABC-9AD9-54F00FF8AEE1}"/>
              </a:ext>
            </a:extLst>
          </p:cNvPr>
          <p:cNvPicPr>
            <a:picLocks noChangeAspect="1"/>
          </p:cNvPicPr>
          <p:nvPr/>
        </p:nvPicPr>
        <p:blipFill>
          <a:blip r:embed="rId2">
            <a:extLst>
              <a:ext uri="{28A0092B-C50C-407E-A947-70E740481C1C}">
                <a14:useLocalDpi xmlns:a14="http://schemas.microsoft.com/office/drawing/2010/main" val="0"/>
              </a:ext>
            </a:extLst>
          </a:blip>
          <a:srcRect l="5637" r="5637"/>
          <a:stretch>
            <a:fillRect/>
          </a:stretch>
        </p:blipFill>
        <p:spPr bwMode="auto">
          <a:xfrm>
            <a:off x="2819400" y="1676400"/>
            <a:ext cx="2946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E4">
            <a:extLst>
              <a:ext uri="{FF2B5EF4-FFF2-40B4-BE49-F238E27FC236}">
                <a16:creationId xmlns:a16="http://schemas.microsoft.com/office/drawing/2014/main" id="{279F929C-E3AE-4DAD-9F8C-58203C3386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514600"/>
            <a:ext cx="9982200" cy="973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218AFA77-1FCA-45A1-8CE0-692DC9283C99}"/>
              </a:ext>
            </a:extLst>
          </p:cNvPr>
          <p:cNvSpPr>
            <a:spLocks noGrp="1"/>
          </p:cNvSpPr>
          <p:nvPr>
            <p:ph type="title"/>
          </p:nvPr>
        </p:nvSpPr>
        <p:spPr/>
        <p:txBody>
          <a:bodyPr/>
          <a:lstStyle/>
          <a:p>
            <a:r>
              <a:rPr lang="en-US" altLang="en-US" sz="3600"/>
              <a:t>Exposure to TV Violence Relate to Irregular Attention and Brain Structure, 2014 </a:t>
            </a:r>
          </a:p>
        </p:txBody>
      </p:sp>
      <p:sp>
        <p:nvSpPr>
          <p:cNvPr id="55299" name="Content Placeholder 2">
            <a:extLst>
              <a:ext uri="{FF2B5EF4-FFF2-40B4-BE49-F238E27FC236}">
                <a16:creationId xmlns:a16="http://schemas.microsoft.com/office/drawing/2014/main" id="{7CCABD07-1878-4C81-899B-DAE579A2C9FD}"/>
              </a:ext>
            </a:extLst>
          </p:cNvPr>
          <p:cNvSpPr>
            <a:spLocks noGrp="1"/>
          </p:cNvSpPr>
          <p:nvPr>
            <p:ph idx="1"/>
          </p:nvPr>
        </p:nvSpPr>
        <p:spPr/>
        <p:txBody>
          <a:bodyPr/>
          <a:lstStyle/>
          <a:p>
            <a:r>
              <a:rPr lang="en-US" altLang="en-US"/>
              <a:t>“We found that the more violent TV viewing a participant reported, the worse they performed on tasks of attention and cognitive control. . .</a:t>
            </a:r>
          </a:p>
          <a:p>
            <a:r>
              <a:rPr lang="en-US" altLang="en-US"/>
              <a:t>Violent TV impacted these subjects’ broad ability to make plans and decisions, reason and problem-solve, regulate attention, and inhibit behavior in order to achieve goals. They were more impulsive as well.</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6F438558-FEBC-46B2-9BDD-26008898CAEC}"/>
              </a:ext>
            </a:extLst>
          </p:cNvPr>
          <p:cNvSpPr>
            <a:spLocks noGrp="1"/>
          </p:cNvSpPr>
          <p:nvPr>
            <p:ph type="title"/>
          </p:nvPr>
        </p:nvSpPr>
        <p:spPr>
          <a:ln w="28575">
            <a:solidFill>
              <a:schemeClr val="tx1"/>
            </a:solidFill>
            <a:miter lim="800000"/>
            <a:headEnd/>
            <a:tailEnd/>
          </a:ln>
        </p:spPr>
        <p:txBody>
          <a:bodyPr/>
          <a:lstStyle/>
          <a:p>
            <a:r>
              <a:rPr lang="en-US" altLang="en-US">
                <a:solidFill>
                  <a:srgbClr val="C00000"/>
                </a:solidFill>
              </a:rPr>
              <a:t>Excessive Media &amp; Physical Health</a:t>
            </a:r>
          </a:p>
        </p:txBody>
      </p:sp>
      <p:sp>
        <p:nvSpPr>
          <p:cNvPr id="3" name="Content Placeholder 2">
            <a:extLst>
              <a:ext uri="{FF2B5EF4-FFF2-40B4-BE49-F238E27FC236}">
                <a16:creationId xmlns:a16="http://schemas.microsoft.com/office/drawing/2014/main" id="{C47EBF83-2F9C-453C-80CC-F5F3118B5527}"/>
              </a:ext>
            </a:extLst>
          </p:cNvPr>
          <p:cNvSpPr>
            <a:spLocks noGrp="1"/>
          </p:cNvSpPr>
          <p:nvPr>
            <p:ph idx="1"/>
          </p:nvPr>
        </p:nvSpPr>
        <p:spPr>
          <a:xfrm>
            <a:off x="457200" y="1600200"/>
            <a:ext cx="8229600" cy="5105400"/>
          </a:xfrm>
        </p:spPr>
        <p:txBody>
          <a:bodyPr/>
          <a:lstStyle/>
          <a:p>
            <a:pPr marL="0" indent="0">
              <a:buFont typeface="Arial" panose="020B0604020202020204" pitchFamily="34" charset="0"/>
              <a:buNone/>
              <a:defRPr/>
            </a:pPr>
            <a:r>
              <a:rPr lang="en-US" dirty="0"/>
              <a:t>The University of Buffalo, New York, </a:t>
            </a:r>
            <a:r>
              <a:rPr lang="en-US" i="1" dirty="0"/>
              <a:t>conducted a study</a:t>
            </a:r>
            <a:r>
              <a:rPr lang="en-US" dirty="0"/>
              <a:t> called Couch Potato Kids. </a:t>
            </a:r>
          </a:p>
          <a:p>
            <a:pPr>
              <a:buFontTx/>
              <a:buChar char="-"/>
              <a:defRPr/>
            </a:pPr>
            <a:r>
              <a:rPr lang="en-US" dirty="0"/>
              <a:t>3 weeks collected data on exercise, eating, TV</a:t>
            </a:r>
          </a:p>
          <a:p>
            <a:pPr>
              <a:buFontTx/>
              <a:buChar char="-"/>
              <a:defRPr/>
            </a:pPr>
            <a:r>
              <a:rPr lang="en-US" dirty="0"/>
              <a:t>3 weeks increased TV from baseline by 50%</a:t>
            </a:r>
          </a:p>
          <a:p>
            <a:pPr>
              <a:buFontTx/>
              <a:buChar char="-"/>
              <a:defRPr/>
            </a:pPr>
            <a:r>
              <a:rPr lang="en-US" dirty="0"/>
              <a:t>3 weeks decreased TV from baseline by 50%</a:t>
            </a:r>
          </a:p>
          <a:p>
            <a:pPr marL="0" indent="0">
              <a:buFont typeface="Arial" panose="020B0604020202020204" pitchFamily="34" charset="0"/>
              <a:buNone/>
              <a:defRPr/>
            </a:pPr>
            <a:endParaRPr lang="en-US" dirty="0"/>
          </a:p>
        </p:txBody>
      </p:sp>
      <p:pic>
        <p:nvPicPr>
          <p:cNvPr id="56324" name="Picture 3" descr="PotatoColoured">
            <a:hlinkClick r:id="rId2"/>
            <a:extLst>
              <a:ext uri="{FF2B5EF4-FFF2-40B4-BE49-F238E27FC236}">
                <a16:creationId xmlns:a16="http://schemas.microsoft.com/office/drawing/2014/main" id="{B4189DCA-36F8-415F-938B-8A2BFEADE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4724400"/>
            <a:ext cx="21336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D6C5C53E-3CB7-4F09-9189-064589DA59A7}"/>
              </a:ext>
            </a:extLst>
          </p:cNvPr>
          <p:cNvSpPr>
            <a:spLocks noGrp="1"/>
          </p:cNvSpPr>
          <p:nvPr>
            <p:ph type="title"/>
          </p:nvPr>
        </p:nvSpPr>
        <p:spPr/>
        <p:txBody>
          <a:bodyPr/>
          <a:lstStyle/>
          <a:p>
            <a:r>
              <a:rPr lang="en-US" altLang="en-US"/>
              <a:t>Research Summaries</a:t>
            </a:r>
          </a:p>
        </p:txBody>
      </p:sp>
      <p:sp>
        <p:nvSpPr>
          <p:cNvPr id="3" name="Content Placeholder 2">
            <a:extLst>
              <a:ext uri="{FF2B5EF4-FFF2-40B4-BE49-F238E27FC236}">
                <a16:creationId xmlns:a16="http://schemas.microsoft.com/office/drawing/2014/main" id="{93C23A28-658F-4DEE-BF80-FBDB8F773DD4}"/>
              </a:ext>
            </a:extLst>
          </p:cNvPr>
          <p:cNvSpPr>
            <a:spLocks noGrp="1"/>
          </p:cNvSpPr>
          <p:nvPr>
            <p:ph idx="1"/>
          </p:nvPr>
        </p:nvSpPr>
        <p:spPr>
          <a:xfrm>
            <a:off x="381000" y="1600200"/>
            <a:ext cx="8458200" cy="4724400"/>
          </a:xfrm>
        </p:spPr>
        <p:txBody>
          <a:bodyPr/>
          <a:lstStyle/>
          <a:p>
            <a:pPr>
              <a:defRPr/>
            </a:pPr>
            <a:r>
              <a:rPr lang="en-US" dirty="0"/>
              <a:t>TV viewing increases intake of high-density foods</a:t>
            </a:r>
          </a:p>
          <a:p>
            <a:pPr>
              <a:defRPr/>
            </a:pPr>
            <a:r>
              <a:rPr lang="en-US" dirty="0"/>
              <a:t>Watching TV for an average of six hours a day could shorten the viewer's life expectancy by almost five years</a:t>
            </a:r>
          </a:p>
          <a:p>
            <a:pPr>
              <a:defRPr/>
            </a:pPr>
            <a:r>
              <a:rPr lang="en-US" dirty="0"/>
              <a:t>Television Viewing increases Risk of Type 2 Diabetes and Cardiovascular Disease</a:t>
            </a:r>
          </a:p>
          <a:p>
            <a:pPr marL="0" indent="0">
              <a:buFont typeface="Arial" panose="020B0604020202020204" pitchFamily="34" charset="0"/>
              <a:buNone/>
              <a:defRPr/>
            </a:pPr>
            <a:endParaRPr lang="en-US" dirty="0"/>
          </a:p>
          <a:p>
            <a:pPr>
              <a:defRPr/>
            </a:pPr>
            <a:endParaRPr lang="en-US"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2C04F500-5F82-4851-BB17-B499BD4152DB}"/>
              </a:ext>
            </a:extLst>
          </p:cNvPr>
          <p:cNvSpPr>
            <a:spLocks noGrp="1"/>
          </p:cNvSpPr>
          <p:nvPr>
            <p:ph type="ctrTitle"/>
          </p:nvPr>
        </p:nvSpPr>
        <p:spPr>
          <a:xfrm>
            <a:off x="304800" y="2133600"/>
            <a:ext cx="8458200" cy="1470025"/>
          </a:xfrm>
          <a:ln w="28575">
            <a:solidFill>
              <a:schemeClr val="tx1"/>
            </a:solidFill>
            <a:miter lim="800000"/>
            <a:headEnd/>
            <a:tailEnd/>
          </a:ln>
        </p:spPr>
        <p:txBody>
          <a:bodyPr/>
          <a:lstStyle/>
          <a:p>
            <a:r>
              <a:rPr lang="en-US" altLang="en-US">
                <a:solidFill>
                  <a:srgbClr val="C00000"/>
                </a:solidFill>
              </a:rPr>
              <a:t>The Solution: Strategies for Change</a:t>
            </a:r>
          </a:p>
        </p:txBody>
      </p:sp>
      <p:sp>
        <p:nvSpPr>
          <p:cNvPr id="3" name="Subtitle 2">
            <a:extLst>
              <a:ext uri="{FF2B5EF4-FFF2-40B4-BE49-F238E27FC236}">
                <a16:creationId xmlns:a16="http://schemas.microsoft.com/office/drawing/2014/main" id="{CDA3D4FE-A260-4202-ACD1-03937DEEB937}"/>
              </a:ext>
            </a:extLst>
          </p:cNvPr>
          <p:cNvSpPr>
            <a:spLocks noGrp="1"/>
          </p:cNvSpPr>
          <p:nvPr>
            <p:ph type="subTitle" idx="1"/>
          </p:nvPr>
        </p:nvSpPr>
        <p:spPr/>
        <p:txBody>
          <a:bodyPr/>
          <a:lstStyle/>
          <a:p>
            <a:pPr>
              <a:defRPr/>
            </a:pPr>
            <a:endParaRPr lang="en-US"/>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3BCAF54A-F07C-4ABA-98DA-92CD1311B2DB}"/>
              </a:ext>
            </a:extLst>
          </p:cNvPr>
          <p:cNvSpPr>
            <a:spLocks noGrp="1"/>
          </p:cNvSpPr>
          <p:nvPr>
            <p:ph type="title"/>
          </p:nvPr>
        </p:nvSpPr>
        <p:spPr>
          <a:xfrm>
            <a:off x="457200" y="274638"/>
            <a:ext cx="8229600" cy="1706562"/>
          </a:xfrm>
        </p:spPr>
        <p:txBody>
          <a:bodyPr/>
          <a:lstStyle/>
          <a:p>
            <a:r>
              <a:rPr lang="en-US" altLang="en-US"/>
              <a:t>Student Media Awareness to Reduce Television (S.M.A.R.T.)</a:t>
            </a:r>
          </a:p>
        </p:txBody>
      </p:sp>
      <p:sp>
        <p:nvSpPr>
          <p:cNvPr id="59395" name="Content Placeholder 3">
            <a:extLst>
              <a:ext uri="{FF2B5EF4-FFF2-40B4-BE49-F238E27FC236}">
                <a16:creationId xmlns:a16="http://schemas.microsoft.com/office/drawing/2014/main" id="{722B5F1C-AAD1-4DB2-A31D-EA459DCF29C1}"/>
              </a:ext>
            </a:extLst>
          </p:cNvPr>
          <p:cNvSpPr>
            <a:spLocks noGrp="1"/>
          </p:cNvSpPr>
          <p:nvPr>
            <p:ph sz="half" idx="2"/>
          </p:nvPr>
        </p:nvSpPr>
        <p:spPr>
          <a:xfrm>
            <a:off x="3124200" y="2667000"/>
            <a:ext cx="5562600" cy="3459163"/>
          </a:xfrm>
        </p:spPr>
        <p:txBody>
          <a:bodyPr/>
          <a:lstStyle/>
          <a:p>
            <a:pPr>
              <a:buFont typeface="Arial" panose="020B0604020202020204" pitchFamily="34" charset="0"/>
              <a:buNone/>
            </a:pPr>
            <a:r>
              <a:rPr lang="en-US" altLang="en-US"/>
              <a:t>	The Stanford University Prevention Research Center developed the S.M.A.R.T.  curriculum for 3</a:t>
            </a:r>
            <a:r>
              <a:rPr lang="en-US" altLang="en-US" baseline="30000"/>
              <a:t>rd</a:t>
            </a:r>
            <a:r>
              <a:rPr lang="en-US" altLang="en-US"/>
              <a:t>  grade students to reduce the negative effects of excessive TV, video and video game use. </a:t>
            </a:r>
            <a:endParaRPr lang="en-US" altLang="en-US">
              <a:latin typeface="Arial Black" panose="020B0A04020102020204" pitchFamily="34" charset="0"/>
            </a:endParaRPr>
          </a:p>
          <a:p>
            <a:endParaRPr lang="en-US" altLang="en-US"/>
          </a:p>
        </p:txBody>
      </p:sp>
      <p:pic>
        <p:nvPicPr>
          <p:cNvPr id="59396" name="Picture 3" descr="http://hprc.stanford.edu/images/medium/smart.gif">
            <a:extLst>
              <a:ext uri="{FF2B5EF4-FFF2-40B4-BE49-F238E27FC236}">
                <a16:creationId xmlns:a16="http://schemas.microsoft.com/office/drawing/2014/main" id="{B3DDC70E-7AD3-473F-80E1-D0A70F388E1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838200" y="2133600"/>
            <a:ext cx="2432050" cy="3124200"/>
          </a:xfrm>
          <a:noFill/>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18772B52-45CD-4AE6-BB7D-374407CDB428}"/>
              </a:ext>
            </a:extLst>
          </p:cNvPr>
          <p:cNvSpPr>
            <a:spLocks noGrp="1" noChangeArrowheads="1"/>
          </p:cNvSpPr>
          <p:nvPr>
            <p:ph type="title"/>
          </p:nvPr>
        </p:nvSpPr>
        <p:spPr>
          <a:xfrm>
            <a:off x="457200" y="304800"/>
            <a:ext cx="8229600" cy="1143000"/>
          </a:xfrm>
        </p:spPr>
        <p:txBody>
          <a:bodyPr rtlCol="0">
            <a:normAutofit fontScale="90000"/>
          </a:bodyPr>
          <a:lstStyle/>
          <a:p>
            <a:pPr eaLnBrk="1" fontAlgn="auto" hangingPunct="1">
              <a:spcAft>
                <a:spcPts val="0"/>
              </a:spcAft>
              <a:defRPr/>
            </a:pPr>
            <a:r>
              <a:rPr lang="en-US" sz="4000"/>
              <a:t>In randomized controlled trials the S.M.A.R.T. curriculum was proven to:</a:t>
            </a:r>
          </a:p>
        </p:txBody>
      </p:sp>
      <p:sp>
        <p:nvSpPr>
          <p:cNvPr id="132099" name="Rectangle 3">
            <a:extLst>
              <a:ext uri="{FF2B5EF4-FFF2-40B4-BE49-F238E27FC236}">
                <a16:creationId xmlns:a16="http://schemas.microsoft.com/office/drawing/2014/main" id="{F7B28B70-7448-4AAA-9094-E6A8475660D9}"/>
              </a:ext>
            </a:extLst>
          </p:cNvPr>
          <p:cNvSpPr>
            <a:spLocks noGrp="1"/>
          </p:cNvSpPr>
          <p:nvPr>
            <p:ph idx="1"/>
          </p:nvPr>
        </p:nvSpPr>
        <p:spPr>
          <a:xfrm>
            <a:off x="381000" y="2133600"/>
            <a:ext cx="8229600" cy="4525963"/>
          </a:xfrm>
        </p:spPr>
        <p:txBody>
          <a:bodyPr/>
          <a:lstStyle/>
          <a:p>
            <a:pPr eaLnBrk="1" hangingPunct="1"/>
            <a:r>
              <a:rPr lang="en-US" altLang="en-US"/>
              <a:t>Reduce children’s TV, videos &amp; video game use</a:t>
            </a:r>
          </a:p>
          <a:p>
            <a:pPr eaLnBrk="1" hangingPunct="1"/>
            <a:r>
              <a:rPr lang="en-US" altLang="en-US"/>
              <a:t>Reduce obesity and weight gain</a:t>
            </a:r>
          </a:p>
          <a:p>
            <a:pPr eaLnBrk="1" hangingPunct="1"/>
            <a:r>
              <a:rPr lang="en-US" altLang="en-US"/>
              <a:t>Reduce aggression in class and on playground</a:t>
            </a:r>
          </a:p>
          <a:p>
            <a:pPr eaLnBrk="1" hangingPunct="1"/>
            <a:r>
              <a:rPr lang="en-US" altLang="en-US"/>
              <a:t>Reduce children’s requests for toys advertised on TV</a:t>
            </a:r>
          </a:p>
          <a:p>
            <a:pPr eaLnBrk="1" hangingPunct="1"/>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Effect transition="in" filter="fade">
                                      <p:cBhvr>
                                        <p:cTn id="7" dur="1000"/>
                                        <p:tgtEl>
                                          <p:spTgt spid="132099">
                                            <p:txEl>
                                              <p:pRg st="0" end="0"/>
                                            </p:txEl>
                                          </p:spTgt>
                                        </p:tgtEl>
                                      </p:cBhvr>
                                    </p:animEffect>
                                    <p:anim calcmode="lin" valueType="num">
                                      <p:cBhvr>
                                        <p:cTn id="8" dur="1000" fill="hold"/>
                                        <p:tgtEl>
                                          <p:spTgt spid="13209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209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2099">
                                            <p:txEl>
                                              <p:pRg st="1" end="1"/>
                                            </p:txEl>
                                          </p:spTgt>
                                        </p:tgtEl>
                                        <p:attrNameLst>
                                          <p:attrName>style.visibility</p:attrName>
                                        </p:attrNameLst>
                                      </p:cBhvr>
                                      <p:to>
                                        <p:strVal val="visible"/>
                                      </p:to>
                                    </p:set>
                                    <p:animEffect transition="in" filter="fade">
                                      <p:cBhvr>
                                        <p:cTn id="14" dur="1000"/>
                                        <p:tgtEl>
                                          <p:spTgt spid="132099">
                                            <p:txEl>
                                              <p:pRg st="1" end="1"/>
                                            </p:txEl>
                                          </p:spTgt>
                                        </p:tgtEl>
                                      </p:cBhvr>
                                    </p:animEffect>
                                    <p:anim calcmode="lin" valueType="num">
                                      <p:cBhvr>
                                        <p:cTn id="15" dur="1000" fill="hold"/>
                                        <p:tgtEl>
                                          <p:spTgt spid="13209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209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2099">
                                            <p:txEl>
                                              <p:pRg st="2" end="2"/>
                                            </p:txEl>
                                          </p:spTgt>
                                        </p:tgtEl>
                                        <p:attrNameLst>
                                          <p:attrName>style.visibility</p:attrName>
                                        </p:attrNameLst>
                                      </p:cBhvr>
                                      <p:to>
                                        <p:strVal val="visible"/>
                                      </p:to>
                                    </p:set>
                                    <p:animEffect transition="in" filter="fade">
                                      <p:cBhvr>
                                        <p:cTn id="21" dur="1000"/>
                                        <p:tgtEl>
                                          <p:spTgt spid="132099">
                                            <p:txEl>
                                              <p:pRg st="2" end="2"/>
                                            </p:txEl>
                                          </p:spTgt>
                                        </p:tgtEl>
                                      </p:cBhvr>
                                    </p:animEffect>
                                    <p:anim calcmode="lin" valueType="num">
                                      <p:cBhvr>
                                        <p:cTn id="22" dur="1000" fill="hold"/>
                                        <p:tgtEl>
                                          <p:spTgt spid="13209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209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2099">
                                            <p:txEl>
                                              <p:pRg st="3" end="3"/>
                                            </p:txEl>
                                          </p:spTgt>
                                        </p:tgtEl>
                                        <p:attrNameLst>
                                          <p:attrName>style.visibility</p:attrName>
                                        </p:attrNameLst>
                                      </p:cBhvr>
                                      <p:to>
                                        <p:strVal val="visible"/>
                                      </p:to>
                                    </p:set>
                                    <p:animEffect transition="in" filter="fade">
                                      <p:cBhvr>
                                        <p:cTn id="28" dur="1000"/>
                                        <p:tgtEl>
                                          <p:spTgt spid="132099">
                                            <p:txEl>
                                              <p:pRg st="3" end="3"/>
                                            </p:txEl>
                                          </p:spTgt>
                                        </p:tgtEl>
                                      </p:cBhvr>
                                    </p:animEffect>
                                    <p:anim calcmode="lin" valueType="num">
                                      <p:cBhvr>
                                        <p:cTn id="29" dur="1000" fill="hold"/>
                                        <p:tgtEl>
                                          <p:spTgt spid="13209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209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5E8485A7-648C-4E36-9621-061AC975E3B5}"/>
              </a:ext>
            </a:extLst>
          </p:cNvPr>
          <p:cNvSpPr>
            <a:spLocks noGrp="1"/>
          </p:cNvSpPr>
          <p:nvPr>
            <p:ph type="title"/>
          </p:nvPr>
        </p:nvSpPr>
        <p:spPr>
          <a:xfrm>
            <a:off x="457200" y="274638"/>
            <a:ext cx="8382000" cy="1143000"/>
          </a:xfrm>
        </p:spPr>
        <p:txBody>
          <a:bodyPr/>
          <a:lstStyle/>
          <a:p>
            <a:r>
              <a:rPr lang="en-US" altLang="en-US" sz="3600">
                <a:solidFill>
                  <a:srgbClr val="FF0000"/>
                </a:solidFill>
              </a:rPr>
              <a:t>Campaign for a Commercial-Free Childhood</a:t>
            </a:r>
          </a:p>
        </p:txBody>
      </p:sp>
      <p:sp>
        <p:nvSpPr>
          <p:cNvPr id="87043" name="Content Placeholder 2">
            <a:extLst>
              <a:ext uri="{FF2B5EF4-FFF2-40B4-BE49-F238E27FC236}">
                <a16:creationId xmlns:a16="http://schemas.microsoft.com/office/drawing/2014/main" id="{F91E0B38-DB0B-4A70-8F58-3A6E9EB0A6A5}"/>
              </a:ext>
            </a:extLst>
          </p:cNvPr>
          <p:cNvSpPr>
            <a:spLocks noGrp="1"/>
          </p:cNvSpPr>
          <p:nvPr>
            <p:ph idx="1"/>
          </p:nvPr>
        </p:nvSpPr>
        <p:spPr/>
        <p:txBody>
          <a:bodyPr/>
          <a:lstStyle/>
          <a:p>
            <a:r>
              <a:rPr lang="en-US" altLang="en-US"/>
              <a:t>Screen Free Week Resources</a:t>
            </a:r>
          </a:p>
          <a:p>
            <a:r>
              <a:rPr lang="en-US" altLang="en-US"/>
              <a:t>Other media education resources including:</a:t>
            </a:r>
          </a:p>
          <a:p>
            <a:endParaRPr lang="en-US" altLang="en-US"/>
          </a:p>
          <a:p>
            <a:endParaRPr lang="en-US" altLang="en-US"/>
          </a:p>
        </p:txBody>
      </p:sp>
      <p:pic>
        <p:nvPicPr>
          <p:cNvPr id="87044" name="Picture 4">
            <a:extLst>
              <a:ext uri="{FF2B5EF4-FFF2-40B4-BE49-F238E27FC236}">
                <a16:creationId xmlns:a16="http://schemas.microsoft.com/office/drawing/2014/main" id="{D94312C6-19CB-4102-AF6A-0200E25B1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048000"/>
            <a:ext cx="4724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a:extLst>
              <a:ext uri="{FF2B5EF4-FFF2-40B4-BE49-F238E27FC236}">
                <a16:creationId xmlns:a16="http://schemas.microsoft.com/office/drawing/2014/main" id="{9DA61AC8-5CE2-4871-9B89-CDA80B054423}"/>
              </a:ext>
            </a:extLst>
          </p:cNvPr>
          <p:cNvSpPr>
            <a:spLocks noGrp="1"/>
          </p:cNvSpPr>
          <p:nvPr>
            <p:ph idx="1"/>
          </p:nvPr>
        </p:nvSpPr>
        <p:spPr>
          <a:xfrm>
            <a:off x="392113" y="482600"/>
            <a:ext cx="8447087" cy="5638800"/>
          </a:xfrm>
        </p:spPr>
        <p:txBody>
          <a:bodyPr/>
          <a:lstStyle/>
          <a:p>
            <a:pPr eaLnBrk="1" hangingPunct="1">
              <a:buFont typeface="Wingdings" panose="05000000000000000000" pitchFamily="2" charset="2"/>
              <a:buNone/>
            </a:pPr>
            <a:r>
              <a:rPr lang="en-US" altLang="en-US" sz="2000"/>
              <a:t>	</a:t>
            </a:r>
            <a:r>
              <a:rPr lang="en-US" altLang="en-US"/>
              <a:t>Teachers and consultants in Northern Michigan developed </a:t>
            </a:r>
            <a:r>
              <a:rPr lang="en-US" altLang="en-US" i="1"/>
              <a:t>Take the Challenge</a:t>
            </a:r>
            <a:r>
              <a:rPr lang="en-US" altLang="en-US"/>
              <a:t>, a preschool – High School program, inspired by the SMART curriculum &amp; other media education resources. </a:t>
            </a:r>
          </a:p>
          <a:p>
            <a:pPr eaLnBrk="1" hangingPunct="1">
              <a:buFont typeface="Wingdings" panose="05000000000000000000" pitchFamily="2" charset="2"/>
              <a:buNone/>
            </a:pPr>
            <a:endParaRPr lang="en-US" altLang="en-US" sz="1200"/>
          </a:p>
          <a:p>
            <a:pPr eaLnBrk="1" hangingPunct="1">
              <a:buFont typeface="Wingdings" panose="05000000000000000000" pitchFamily="2" charset="2"/>
              <a:buNone/>
            </a:pPr>
            <a:r>
              <a:rPr lang="en-US" altLang="en-US"/>
              <a:t>	The program also includes reading, writing, math and technology activities. Lessons are aligned to the new Common Core Standards.</a:t>
            </a:r>
          </a:p>
        </p:txBody>
      </p:sp>
      <p:pic>
        <p:nvPicPr>
          <p:cNvPr id="62467" name="Picture 2" descr="Turn Off TV Color">
            <a:extLst>
              <a:ext uri="{FF2B5EF4-FFF2-40B4-BE49-F238E27FC236}">
                <a16:creationId xmlns:a16="http://schemas.microsoft.com/office/drawing/2014/main" id="{84ECE770-A11D-4AE6-9032-4E547A08B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713" y="4648200"/>
            <a:ext cx="32766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2" name="Rectangle 4">
            <a:extLst>
              <a:ext uri="{FF2B5EF4-FFF2-40B4-BE49-F238E27FC236}">
                <a16:creationId xmlns:a16="http://schemas.microsoft.com/office/drawing/2014/main" id="{004851C3-B690-4831-8AEA-052A5A615275}"/>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en-US" sz="3200"/>
              <a:t>Effects of Media Reduction On Playground Aggression  </a:t>
            </a:r>
            <a:br>
              <a:rPr lang="en-US" sz="3200"/>
            </a:br>
            <a:r>
              <a:rPr lang="en-US" sz="3200"/>
              <a:t>Average of Eight Schools</a:t>
            </a:r>
          </a:p>
        </p:txBody>
      </p:sp>
      <p:graphicFrame>
        <p:nvGraphicFramePr>
          <p:cNvPr id="65539" name="Object 5">
            <a:extLst>
              <a:ext uri="{FF2B5EF4-FFF2-40B4-BE49-F238E27FC236}">
                <a16:creationId xmlns:a16="http://schemas.microsoft.com/office/drawing/2014/main" id="{0D93B30C-B484-4FC7-BF39-F024E149CD23}"/>
              </a:ext>
            </a:extLst>
          </p:cNvPr>
          <p:cNvGraphicFramePr>
            <a:graphicFrameLocks noGrp="1" noChangeAspect="1"/>
          </p:cNvGraphicFramePr>
          <p:nvPr>
            <p:ph type="chart" idx="1"/>
          </p:nvPr>
        </p:nvGraphicFramePr>
        <p:xfrm>
          <a:off x="1066800" y="1981200"/>
          <a:ext cx="7543800" cy="4114800"/>
        </p:xfrm>
        <a:graphic>
          <a:graphicData uri="http://schemas.openxmlformats.org/presentationml/2006/ole">
            <mc:AlternateContent xmlns:mc="http://schemas.openxmlformats.org/markup-compatibility/2006">
              <mc:Choice xmlns:v="urn:schemas-microsoft-com:vml" Requires="v">
                <p:oleObj spid="_x0000_s65544" name="Chart" r:id="rId4" imgW="7543800" imgH="4114800" progId="MSGraph.Chart.8">
                  <p:embed followColorScheme="full"/>
                </p:oleObj>
              </mc:Choice>
              <mc:Fallback>
                <p:oleObj name="Chart" r:id="rId4" imgW="7543800" imgH="4114800" progId="MSGraph.Chart.8">
                  <p:embed followColorScheme="full"/>
                  <p:pic>
                    <p:nvPicPr>
                      <p:cNvPr id="0" name="Object 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981200"/>
                        <a:ext cx="7543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E27D1E4C-FE14-488C-BB67-D206076BCBE7}"/>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en-US" sz="3200" dirty="0"/>
              <a:t>Effects of Media Reduction On Negative Classroom Behavior</a:t>
            </a:r>
            <a:br>
              <a:rPr lang="en-US" sz="3200" dirty="0"/>
            </a:br>
            <a:r>
              <a:rPr lang="en-US" sz="3200" dirty="0"/>
              <a:t>K-6</a:t>
            </a:r>
            <a:r>
              <a:rPr lang="en-US" sz="3200" baseline="30000" dirty="0"/>
              <a:t>th</a:t>
            </a:r>
            <a:r>
              <a:rPr lang="en-US" sz="3200" dirty="0"/>
              <a:t> Grade</a:t>
            </a:r>
          </a:p>
        </p:txBody>
      </p:sp>
      <p:graphicFrame>
        <p:nvGraphicFramePr>
          <p:cNvPr id="26627" name="Object 3">
            <a:extLst>
              <a:ext uri="{FF2B5EF4-FFF2-40B4-BE49-F238E27FC236}">
                <a16:creationId xmlns:a16="http://schemas.microsoft.com/office/drawing/2014/main" id="{2F72CEBB-0B2D-4A9C-9762-73F2E9FD5557}"/>
              </a:ext>
            </a:extLst>
          </p:cNvPr>
          <p:cNvGraphicFramePr>
            <a:graphicFrameLocks noGrp="1" noChangeAspect="1"/>
          </p:cNvGraphicFramePr>
          <p:nvPr>
            <p:ph type="chart" idx="1"/>
          </p:nvPr>
        </p:nvGraphicFramePr>
        <p:xfrm>
          <a:off x="1066800" y="1981200"/>
          <a:ext cx="7543800" cy="4114800"/>
        </p:xfrm>
        <a:graphic>
          <a:graphicData uri="http://schemas.openxmlformats.org/presentationml/2006/ole">
            <mc:AlternateContent xmlns:mc="http://schemas.openxmlformats.org/markup-compatibility/2006">
              <mc:Choice xmlns:v="urn:schemas-microsoft-com:vml" Requires="v">
                <p:oleObj spid="_x0000_s103428" name="Chart" r:id="rId4" imgW="7543800" imgH="4114800" progId="MSGraph.Chart.8">
                  <p:embed followColorScheme="full"/>
                </p:oleObj>
              </mc:Choice>
              <mc:Fallback>
                <p:oleObj name="Chart" r:id="rId4" imgW="7543800" imgH="4114800" progId="MSGraph.Chart.8">
                  <p:embed followColorScheme="full"/>
                  <p:pic>
                    <p:nvPicPr>
                      <p:cNvPr id="26627" name="Object 3">
                        <a:extLst>
                          <a:ext uri="{FF2B5EF4-FFF2-40B4-BE49-F238E27FC236}">
                            <a16:creationId xmlns:a16="http://schemas.microsoft.com/office/drawing/2014/main" id="{2F72CEBB-0B2D-4A9C-9762-73F2E9FD5557}"/>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981200"/>
                        <a:ext cx="7543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7089105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BE547514-1E7F-496E-AB4E-B49AC5B07E02}"/>
              </a:ext>
            </a:extLst>
          </p:cNvPr>
          <p:cNvSpPr>
            <a:spLocks noGrp="1"/>
          </p:cNvSpPr>
          <p:nvPr>
            <p:ph type="title"/>
          </p:nvPr>
        </p:nvSpPr>
        <p:spPr/>
        <p:txBody>
          <a:bodyPr/>
          <a:lstStyle/>
          <a:p>
            <a:r>
              <a:rPr lang="en-US" altLang="en-US"/>
              <a:t>Problems and Solutions</a:t>
            </a:r>
          </a:p>
        </p:txBody>
      </p:sp>
      <p:sp>
        <p:nvSpPr>
          <p:cNvPr id="3" name="Content Placeholder 2">
            <a:extLst>
              <a:ext uri="{FF2B5EF4-FFF2-40B4-BE49-F238E27FC236}">
                <a16:creationId xmlns:a16="http://schemas.microsoft.com/office/drawing/2014/main" id="{671B908F-EEDB-4252-953F-BEC87252E765}"/>
              </a:ext>
            </a:extLst>
          </p:cNvPr>
          <p:cNvSpPr>
            <a:spLocks noGrp="1"/>
          </p:cNvSpPr>
          <p:nvPr>
            <p:ph idx="1"/>
          </p:nvPr>
        </p:nvSpPr>
        <p:spPr>
          <a:xfrm>
            <a:off x="533400" y="1600200"/>
            <a:ext cx="8229600" cy="4525963"/>
          </a:xfrm>
        </p:spPr>
        <p:txBody>
          <a:bodyPr/>
          <a:lstStyle/>
          <a:p>
            <a:pPr marL="0" indent="0">
              <a:buFont typeface="Arial" panose="020B0604020202020204" pitchFamily="34" charset="0"/>
              <a:buNone/>
              <a:defRPr/>
            </a:pPr>
            <a:r>
              <a:rPr lang="en-US" sz="4000" dirty="0"/>
              <a:t>Impact of Excessive &amp; Violent Screen Time on:</a:t>
            </a:r>
            <a:endParaRPr lang="en-US" sz="4000" b="1" dirty="0"/>
          </a:p>
          <a:p>
            <a:pPr>
              <a:defRPr/>
            </a:pPr>
            <a:r>
              <a:rPr lang="en-US" dirty="0"/>
              <a:t>Aggression and Bullying</a:t>
            </a:r>
          </a:p>
          <a:p>
            <a:pPr>
              <a:defRPr/>
            </a:pPr>
            <a:r>
              <a:rPr lang="en-US" dirty="0"/>
              <a:t>Social and Emotional Health</a:t>
            </a:r>
          </a:p>
          <a:p>
            <a:pPr>
              <a:defRPr/>
            </a:pPr>
            <a:r>
              <a:rPr lang="en-US" dirty="0"/>
              <a:t>Physical Health</a:t>
            </a:r>
          </a:p>
          <a:p>
            <a:pPr>
              <a:defRPr/>
            </a:pPr>
            <a:endParaRPr lang="en-US" dirty="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DB54EA85-DF1D-4E96-A16A-B6A303BA7AE8}"/>
              </a:ext>
            </a:extLst>
          </p:cNvPr>
          <p:cNvSpPr>
            <a:spLocks noGrp="1"/>
          </p:cNvSpPr>
          <p:nvPr>
            <p:ph type="title"/>
          </p:nvPr>
        </p:nvSpPr>
        <p:spPr/>
        <p:txBody>
          <a:bodyPr/>
          <a:lstStyle/>
          <a:p>
            <a:r>
              <a:rPr lang="en-US" altLang="en-US" dirty="0"/>
              <a:t>Harvard Research Center for Media &amp; Child Health Evaluation</a:t>
            </a:r>
          </a:p>
        </p:txBody>
      </p:sp>
      <p:sp>
        <p:nvSpPr>
          <p:cNvPr id="69635" name="Content Placeholder 2">
            <a:extLst>
              <a:ext uri="{FF2B5EF4-FFF2-40B4-BE49-F238E27FC236}">
                <a16:creationId xmlns:a16="http://schemas.microsoft.com/office/drawing/2014/main" id="{EFA6F2EA-FFC7-47F6-BA32-6C432DFD731F}"/>
              </a:ext>
            </a:extLst>
          </p:cNvPr>
          <p:cNvSpPr>
            <a:spLocks noGrp="1"/>
          </p:cNvSpPr>
          <p:nvPr>
            <p:ph idx="1"/>
          </p:nvPr>
        </p:nvSpPr>
        <p:spPr>
          <a:xfrm>
            <a:off x="457200" y="2057400"/>
            <a:ext cx="8229600" cy="4068763"/>
          </a:xfrm>
        </p:spPr>
        <p:txBody>
          <a:bodyPr/>
          <a:lstStyle/>
          <a:p>
            <a:r>
              <a:rPr lang="en-US" altLang="en-US" dirty="0"/>
              <a:t>Decreased media entertainment</a:t>
            </a:r>
          </a:p>
          <a:p>
            <a:r>
              <a:rPr lang="en-US" altLang="en-US" dirty="0"/>
              <a:t>Increased physical activity and sleep</a:t>
            </a:r>
          </a:p>
          <a:p>
            <a:r>
              <a:rPr lang="en-US" altLang="en-US" dirty="0"/>
              <a:t>More time talking with parents</a:t>
            </a:r>
          </a:p>
          <a:p>
            <a:r>
              <a:rPr lang="en-US" altLang="en-US" dirty="0"/>
              <a:t>Teachers reported greater work completion</a:t>
            </a:r>
          </a:p>
          <a:p>
            <a:r>
              <a:rPr lang="en-US" altLang="en-US" dirty="0"/>
              <a:t>Teachers reported more attentive and on task</a:t>
            </a:r>
          </a:p>
          <a:p>
            <a:r>
              <a:rPr lang="en-US" altLang="en-US" dirty="0"/>
              <a:t>Teachers reported students more respectful &amp; less aggressive.</a:t>
            </a:r>
          </a:p>
          <a:p>
            <a:endParaRPr lang="en-US" altLang="en-US" dirty="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ECF9894-AF6F-4112-A34D-F1552965B92E}"/>
              </a:ext>
            </a:extLst>
          </p:cNvPr>
          <p:cNvSpPr>
            <a:spLocks noGrp="1"/>
          </p:cNvSpPr>
          <p:nvPr>
            <p:ph type="title"/>
          </p:nvPr>
        </p:nvSpPr>
        <p:spPr>
          <a:xfrm>
            <a:off x="457200" y="0"/>
            <a:ext cx="8229600" cy="1676400"/>
          </a:xfrm>
        </p:spPr>
        <p:txBody>
          <a:bodyPr/>
          <a:lstStyle/>
          <a:p>
            <a:pPr algn="l"/>
            <a:r>
              <a:rPr lang="en-US" altLang="en-US"/>
              <a:t>So what is the                 program?</a:t>
            </a:r>
          </a:p>
        </p:txBody>
      </p:sp>
      <p:sp>
        <p:nvSpPr>
          <p:cNvPr id="30723" name="Rectangle 3">
            <a:extLst>
              <a:ext uri="{FF2B5EF4-FFF2-40B4-BE49-F238E27FC236}">
                <a16:creationId xmlns:a16="http://schemas.microsoft.com/office/drawing/2014/main" id="{2E4D3E77-0D7D-4410-9EB8-9E69F6BEA77B}"/>
              </a:ext>
            </a:extLst>
          </p:cNvPr>
          <p:cNvSpPr>
            <a:spLocks noGrp="1"/>
          </p:cNvSpPr>
          <p:nvPr>
            <p:ph idx="1"/>
          </p:nvPr>
        </p:nvSpPr>
        <p:spPr>
          <a:xfrm>
            <a:off x="381000" y="1905000"/>
            <a:ext cx="8763000" cy="4648200"/>
          </a:xfrm>
        </p:spPr>
        <p:txBody>
          <a:bodyPr/>
          <a:lstStyle/>
          <a:p>
            <a:pPr>
              <a:lnSpc>
                <a:spcPct val="80000"/>
              </a:lnSpc>
              <a:buFontTx/>
              <a:buNone/>
            </a:pPr>
            <a:r>
              <a:rPr lang="en-US" altLang="en-US" b="1" dirty="0"/>
              <a:t>1</a:t>
            </a:r>
            <a:r>
              <a:rPr lang="en-US" altLang="en-US" dirty="0"/>
              <a:t>: </a:t>
            </a:r>
            <a:r>
              <a:rPr lang="en-US" altLang="en-US" dirty="0">
                <a:solidFill>
                  <a:schemeClr val="accent2"/>
                </a:solidFill>
              </a:rPr>
              <a:t>Goal Setting</a:t>
            </a:r>
          </a:p>
          <a:p>
            <a:pPr>
              <a:lnSpc>
                <a:spcPct val="80000"/>
              </a:lnSpc>
              <a:buFontTx/>
              <a:buNone/>
            </a:pPr>
            <a:endParaRPr lang="en-US" altLang="en-US" sz="1600" b="1" dirty="0">
              <a:solidFill>
                <a:schemeClr val="accent2"/>
              </a:solidFill>
            </a:endParaRPr>
          </a:p>
          <a:p>
            <a:pPr>
              <a:lnSpc>
                <a:spcPct val="80000"/>
              </a:lnSpc>
              <a:buFont typeface="Arial" panose="020B0604020202020204" pitchFamily="34" charset="0"/>
              <a:buNone/>
            </a:pPr>
            <a:r>
              <a:rPr lang="en-US" altLang="en-US" b="1" dirty="0"/>
              <a:t>2</a:t>
            </a:r>
            <a:r>
              <a:rPr lang="en-US" altLang="en-US" dirty="0"/>
              <a:t>: </a:t>
            </a:r>
            <a:r>
              <a:rPr lang="en-US" altLang="en-US" dirty="0">
                <a:solidFill>
                  <a:schemeClr val="accent2"/>
                </a:solidFill>
              </a:rPr>
              <a:t>Data Collection – Daily Activities &amp; Screen Habits</a:t>
            </a:r>
          </a:p>
          <a:p>
            <a:pPr>
              <a:lnSpc>
                <a:spcPct val="80000"/>
              </a:lnSpc>
              <a:buFont typeface="Arial" panose="020B0604020202020204" pitchFamily="34" charset="0"/>
              <a:buNone/>
            </a:pPr>
            <a:endParaRPr lang="en-US" altLang="en-US" sz="1600" b="1" dirty="0"/>
          </a:p>
          <a:p>
            <a:pPr>
              <a:lnSpc>
                <a:spcPct val="80000"/>
              </a:lnSpc>
              <a:buFont typeface="Arial" panose="020B0604020202020204" pitchFamily="34" charset="0"/>
              <a:buNone/>
            </a:pPr>
            <a:r>
              <a:rPr lang="en-US" altLang="en-US" b="1" dirty="0"/>
              <a:t>3</a:t>
            </a:r>
            <a:r>
              <a:rPr lang="en-US" altLang="en-US" dirty="0"/>
              <a:t>: </a:t>
            </a:r>
            <a:r>
              <a:rPr lang="en-US" altLang="en-US" dirty="0">
                <a:solidFill>
                  <a:schemeClr val="accent2"/>
                </a:solidFill>
              </a:rPr>
              <a:t>Exploration and Research </a:t>
            </a:r>
          </a:p>
          <a:p>
            <a:pPr>
              <a:lnSpc>
                <a:spcPct val="80000"/>
              </a:lnSpc>
              <a:buFont typeface="Arial" panose="020B0604020202020204" pitchFamily="34" charset="0"/>
              <a:buNone/>
            </a:pPr>
            <a:endParaRPr lang="en-US" altLang="en-US" sz="1600" b="1" dirty="0"/>
          </a:p>
          <a:p>
            <a:pPr>
              <a:lnSpc>
                <a:spcPct val="80000"/>
              </a:lnSpc>
              <a:buFont typeface="Arial" panose="020B0604020202020204" pitchFamily="34" charset="0"/>
              <a:buNone/>
            </a:pPr>
            <a:r>
              <a:rPr lang="en-US" altLang="en-US" b="1" dirty="0"/>
              <a:t>4</a:t>
            </a:r>
            <a:r>
              <a:rPr lang="en-US" altLang="en-US" dirty="0"/>
              <a:t>: </a:t>
            </a:r>
            <a:r>
              <a:rPr lang="en-US" altLang="en-US" dirty="0">
                <a:solidFill>
                  <a:schemeClr val="accent2"/>
                </a:solidFill>
              </a:rPr>
              <a:t>Develop New Media Habits! 1 + 3</a:t>
            </a:r>
          </a:p>
          <a:p>
            <a:pPr>
              <a:lnSpc>
                <a:spcPct val="80000"/>
              </a:lnSpc>
              <a:buFont typeface="Arial" panose="020B0604020202020204" pitchFamily="34" charset="0"/>
              <a:buNone/>
            </a:pPr>
            <a:endParaRPr lang="en-US" altLang="en-US" sz="1600" dirty="0">
              <a:solidFill>
                <a:schemeClr val="accent2"/>
              </a:solidFill>
            </a:endParaRPr>
          </a:p>
          <a:p>
            <a:pPr>
              <a:lnSpc>
                <a:spcPct val="80000"/>
              </a:lnSpc>
              <a:buFont typeface="Arial" panose="020B0604020202020204" pitchFamily="34" charset="0"/>
              <a:buNone/>
            </a:pPr>
            <a:r>
              <a:rPr lang="en-US" altLang="en-US" b="1" dirty="0"/>
              <a:t>5</a:t>
            </a:r>
            <a:r>
              <a:rPr lang="en-US" altLang="en-US" dirty="0"/>
              <a:t>: </a:t>
            </a:r>
            <a:r>
              <a:rPr lang="en-US" altLang="en-US" dirty="0">
                <a:solidFill>
                  <a:schemeClr val="accent2"/>
                </a:solidFill>
              </a:rPr>
              <a:t>Educate Others</a:t>
            </a:r>
          </a:p>
          <a:p>
            <a:pPr>
              <a:lnSpc>
                <a:spcPct val="80000"/>
              </a:lnSpc>
              <a:buFont typeface="Arial" panose="020B0604020202020204" pitchFamily="34" charset="0"/>
              <a:buNone/>
            </a:pPr>
            <a:endParaRPr lang="en-US" altLang="en-US" dirty="0">
              <a:solidFill>
                <a:schemeClr val="accent2"/>
              </a:solidFill>
            </a:endParaRPr>
          </a:p>
          <a:p>
            <a:pPr>
              <a:lnSpc>
                <a:spcPct val="80000"/>
              </a:lnSpc>
              <a:buFontTx/>
              <a:buNone/>
            </a:pPr>
            <a:endParaRPr lang="en-US" altLang="en-US" dirty="0">
              <a:solidFill>
                <a:schemeClr val="accent2"/>
              </a:solidFill>
            </a:endParaRPr>
          </a:p>
          <a:p>
            <a:pPr>
              <a:lnSpc>
                <a:spcPct val="80000"/>
              </a:lnSpc>
              <a:buFontTx/>
              <a:buNone/>
            </a:pPr>
            <a:endParaRPr lang="en-US" altLang="en-US" dirty="0"/>
          </a:p>
          <a:p>
            <a:pPr>
              <a:lnSpc>
                <a:spcPct val="80000"/>
              </a:lnSpc>
              <a:buFontTx/>
              <a:buNone/>
            </a:pPr>
            <a:r>
              <a:rPr lang="en-US" altLang="en-US" sz="1200" dirty="0"/>
              <a:t>	</a:t>
            </a:r>
            <a:endParaRPr lang="en-US" altLang="en-US" sz="2800" dirty="0"/>
          </a:p>
        </p:txBody>
      </p:sp>
      <p:pic>
        <p:nvPicPr>
          <p:cNvPr id="30724" name="Picture 2" descr="Turn Off TV Color">
            <a:extLst>
              <a:ext uri="{FF2B5EF4-FFF2-40B4-BE49-F238E27FC236}">
                <a16:creationId xmlns:a16="http://schemas.microsoft.com/office/drawing/2014/main" id="{43DA6E9C-265C-41B4-94AF-E0A51B7A41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81000"/>
            <a:ext cx="19685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64917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7C8ECF62-0185-41E9-BA4B-E9FC06F00D43}"/>
              </a:ext>
            </a:extLst>
          </p:cNvPr>
          <p:cNvSpPr>
            <a:spLocks noGrp="1"/>
          </p:cNvSpPr>
          <p:nvPr>
            <p:ph type="title"/>
          </p:nvPr>
        </p:nvSpPr>
        <p:spPr>
          <a:xfrm>
            <a:off x="457200" y="228600"/>
            <a:ext cx="8229600" cy="944563"/>
          </a:xfrm>
          <a:ln w="19050">
            <a:solidFill>
              <a:schemeClr val="tx1"/>
            </a:solidFill>
            <a:miter lim="800000"/>
            <a:headEnd/>
            <a:tailEnd/>
          </a:ln>
        </p:spPr>
        <p:txBody>
          <a:bodyPr/>
          <a:lstStyle/>
          <a:p>
            <a:pPr algn="l"/>
            <a:br>
              <a:rPr lang="en-US" altLang="en-US" sz="2800"/>
            </a:br>
            <a:r>
              <a:rPr lang="en-US" altLang="en-US" sz="2800"/>
              <a:t>1. </a:t>
            </a:r>
            <a:r>
              <a:rPr lang="en-US" altLang="en-US" sz="2800" b="1">
                <a:solidFill>
                  <a:schemeClr val="accent2"/>
                </a:solidFill>
              </a:rPr>
              <a:t>Goal Setting: What are Your Dreams and How Will You Reach Them?</a:t>
            </a:r>
            <a:br>
              <a:rPr lang="en-US" altLang="en-US" sz="2800" b="1">
                <a:solidFill>
                  <a:schemeClr val="accent2"/>
                </a:solidFill>
              </a:rPr>
            </a:br>
            <a:endParaRPr lang="en-US" altLang="en-US" sz="2800" b="1">
              <a:solidFill>
                <a:srgbClr val="FF0000"/>
              </a:solidFill>
            </a:endParaRPr>
          </a:p>
        </p:txBody>
      </p:sp>
      <p:sp>
        <p:nvSpPr>
          <p:cNvPr id="5" name="Content Placeholder 4">
            <a:extLst>
              <a:ext uri="{FF2B5EF4-FFF2-40B4-BE49-F238E27FC236}">
                <a16:creationId xmlns:a16="http://schemas.microsoft.com/office/drawing/2014/main" id="{E37879A9-772D-4759-99DE-9BB46C47506D}"/>
              </a:ext>
            </a:extLst>
          </p:cNvPr>
          <p:cNvSpPr>
            <a:spLocks noGrp="1"/>
          </p:cNvSpPr>
          <p:nvPr>
            <p:ph idx="1"/>
          </p:nvPr>
        </p:nvSpPr>
        <p:spPr>
          <a:xfrm>
            <a:off x="457200" y="1524000"/>
            <a:ext cx="8153400" cy="5029200"/>
          </a:xfrm>
          <a:ln w="19050">
            <a:solidFill>
              <a:schemeClr val="tx1"/>
            </a:solidFill>
          </a:ln>
        </p:spPr>
        <p:txBody>
          <a:bodyPr/>
          <a:lstStyle/>
          <a:p>
            <a:pPr marL="0" indent="0">
              <a:buFont typeface="Arial" charset="0"/>
              <a:buNone/>
              <a:defRPr/>
            </a:pPr>
            <a:endParaRPr lang="en-US" b="1" dirty="0"/>
          </a:p>
          <a:p>
            <a:pPr marL="0" indent="0">
              <a:buFont typeface="Arial" charset="0"/>
              <a:buNone/>
              <a:defRPr/>
            </a:pPr>
            <a:endParaRPr lang="en-US" b="1" dirty="0"/>
          </a:p>
          <a:p>
            <a:pPr marL="0" indent="0">
              <a:buFont typeface="Arial" charset="0"/>
              <a:buNone/>
              <a:defRPr/>
            </a:pPr>
            <a:r>
              <a:rPr lang="en-US" sz="2800" b="1" dirty="0"/>
              <a:t>LESSON 1: Goal Setting</a:t>
            </a:r>
          </a:p>
          <a:p>
            <a:pPr marL="0" indent="0">
              <a:buFont typeface="Arial" charset="0"/>
              <a:buNone/>
              <a:defRPr/>
            </a:pPr>
            <a:r>
              <a:rPr lang="en-US" sz="2800" b="1" dirty="0"/>
              <a:t>Tell students</a:t>
            </a:r>
            <a:r>
              <a:rPr lang="en-US" sz="2800" dirty="0"/>
              <a:t>: There are differences between dreams and goals. You may dream of becoming a ballerina but unless you work hard at dance class, practice every day, and listen to your instructor you will never reach your goal of becoming a ballerina.  </a:t>
            </a:r>
          </a:p>
          <a:p>
            <a:pPr marL="0" indent="0">
              <a:buFont typeface="Arial" charset="0"/>
              <a:buNone/>
              <a:defRPr/>
            </a:pPr>
            <a:r>
              <a:rPr lang="en-US" sz="2800" b="1" dirty="0"/>
              <a:t>Ask Students</a:t>
            </a:r>
            <a:r>
              <a:rPr lang="en-US" sz="2800" dirty="0"/>
              <a:t>: Everybody has dreams; what are some of your dreams?</a:t>
            </a:r>
          </a:p>
          <a:p>
            <a:pPr marL="0" indent="0">
              <a:buFont typeface="Arial" charset="0"/>
              <a:buNone/>
              <a:defRPr/>
            </a:pPr>
            <a:endParaRPr lang="en-US" b="1" dirty="0"/>
          </a:p>
          <a:p>
            <a:pPr>
              <a:buFont typeface="Arial" charset="0"/>
              <a:buChar char="•"/>
              <a:defRPr/>
            </a:pPr>
            <a:endParaRPr lang="en-US" dirty="0"/>
          </a:p>
        </p:txBody>
      </p:sp>
      <p:pic>
        <p:nvPicPr>
          <p:cNvPr id="32772" name="Picture 6" descr="C:\Users\Kris\Pictures\2009 TC\header TC.jpg">
            <a:extLst>
              <a:ext uri="{FF2B5EF4-FFF2-40B4-BE49-F238E27FC236}">
                <a16:creationId xmlns:a16="http://schemas.microsoft.com/office/drawing/2014/main" id="{C4F897FB-96A6-4FFE-BFB0-3AB8F175A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552575"/>
            <a:ext cx="76200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8353390"/>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B96C55BB-43EA-49F6-9B59-C91617407A6D}"/>
              </a:ext>
            </a:extLst>
          </p:cNvPr>
          <p:cNvSpPr>
            <a:spLocks noGrp="1"/>
          </p:cNvSpPr>
          <p:nvPr>
            <p:ph type="title"/>
          </p:nvPr>
        </p:nvSpPr>
        <p:spPr>
          <a:xfrm>
            <a:off x="457200" y="274638"/>
            <a:ext cx="8229600" cy="792162"/>
          </a:xfrm>
        </p:spPr>
        <p:txBody>
          <a:bodyPr/>
          <a:lstStyle/>
          <a:p>
            <a:r>
              <a:rPr lang="en-US" altLang="en-US"/>
              <a:t>2</a:t>
            </a:r>
            <a:r>
              <a:rPr lang="en-US" altLang="en-US" baseline="30000"/>
              <a:t>nd</a:t>
            </a:r>
            <a:r>
              <a:rPr lang="en-US" altLang="en-US"/>
              <a:t> Grade Lesson</a:t>
            </a:r>
          </a:p>
        </p:txBody>
      </p:sp>
      <p:pic>
        <p:nvPicPr>
          <p:cNvPr id="64515" name="Content Placeholder 4">
            <a:extLst>
              <a:ext uri="{FF2B5EF4-FFF2-40B4-BE49-F238E27FC236}">
                <a16:creationId xmlns:a16="http://schemas.microsoft.com/office/drawing/2014/main" id="{B752B308-441A-447E-A143-6760A097D31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12800" y="914400"/>
            <a:ext cx="7518400" cy="5638800"/>
          </a:xfrm>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8">
            <a:extLst>
              <a:ext uri="{FF2B5EF4-FFF2-40B4-BE49-F238E27FC236}">
                <a16:creationId xmlns:a16="http://schemas.microsoft.com/office/drawing/2014/main" id="{1530BCF7-9D10-43E8-9525-9A45176B933E}"/>
              </a:ext>
            </a:extLst>
          </p:cNvPr>
          <p:cNvSpPr>
            <a:spLocks noGrp="1"/>
          </p:cNvSpPr>
          <p:nvPr>
            <p:ph type="title"/>
          </p:nvPr>
        </p:nvSpPr>
        <p:spPr>
          <a:ln w="12700">
            <a:solidFill>
              <a:schemeClr val="tx1"/>
            </a:solidFill>
            <a:miter lim="800000"/>
            <a:headEnd/>
            <a:tailEnd/>
          </a:ln>
        </p:spPr>
        <p:txBody>
          <a:bodyPr/>
          <a:lstStyle/>
          <a:p>
            <a:r>
              <a:rPr lang="en-US" altLang="en-US" dirty="0"/>
              <a:t>2. </a:t>
            </a:r>
            <a:r>
              <a:rPr lang="en-US" altLang="en-US" dirty="0">
                <a:solidFill>
                  <a:srgbClr val="C00000"/>
                </a:solidFill>
              </a:rPr>
              <a:t>Data Collection – Daily Activities</a:t>
            </a:r>
          </a:p>
        </p:txBody>
      </p:sp>
      <p:graphicFrame>
        <p:nvGraphicFramePr>
          <p:cNvPr id="21" name="Content Placeholder 20">
            <a:extLst>
              <a:ext uri="{FF2B5EF4-FFF2-40B4-BE49-F238E27FC236}">
                <a16:creationId xmlns:a16="http://schemas.microsoft.com/office/drawing/2014/main" id="{60B59A5D-0DFC-46C3-B116-393D1358C837}"/>
              </a:ext>
            </a:extLst>
          </p:cNvPr>
          <p:cNvGraphicFramePr>
            <a:graphicFrameLocks noGrp="1"/>
          </p:cNvGraphicFramePr>
          <p:nvPr>
            <p:ph idx="1"/>
          </p:nvPr>
        </p:nvGraphicFramePr>
        <p:xfrm>
          <a:off x="457200" y="1600200"/>
          <a:ext cx="8229600" cy="4800600"/>
        </p:xfrm>
        <a:graphic>
          <a:graphicData uri="http://schemas.openxmlformats.org/drawingml/2006/table">
            <a:tbl>
              <a:tblPr firstRow="1" bandRow="1">
                <a:tableStyleId>{073A0DAA-6AF3-43AB-8588-CEC1D06C72B9}</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960120">
                <a:tc gridSpan="3">
                  <a:txBody>
                    <a:bodyPr/>
                    <a:lstStyle/>
                    <a:p>
                      <a:r>
                        <a:rPr lang="en-US" sz="2800" dirty="0"/>
                        <a:t>Which screens</a:t>
                      </a:r>
                      <a:r>
                        <a:rPr lang="en-US" sz="2800" baseline="0" dirty="0"/>
                        <a:t> did you use today?</a:t>
                      </a:r>
                    </a:p>
                    <a:p>
                      <a:r>
                        <a:rPr lang="en-US" sz="2800" baseline="0" dirty="0"/>
                        <a:t>Circle One</a:t>
                      </a:r>
                      <a:endParaRPr lang="en-US" sz="28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hMerge="1">
                  <a:txBody>
                    <a:bodyPr/>
                    <a:lstStyle/>
                    <a:p>
                      <a:endParaRPr lang="en-US" dirty="0"/>
                    </a:p>
                  </a:txBody>
                  <a:tcPr/>
                </a:tc>
                <a:tc hMerge="1">
                  <a:txBody>
                    <a:bodyPr/>
                    <a:lstStyle/>
                    <a:p>
                      <a:endParaRPr lang="en-US" dirty="0"/>
                    </a:p>
                  </a:txBody>
                  <a:tcPr/>
                </a:tc>
                <a:tc>
                  <a:txBody>
                    <a:bodyPr/>
                    <a:lstStyle/>
                    <a:p>
                      <a:r>
                        <a:rPr lang="en-US" sz="2800" dirty="0"/>
                        <a:t>How long?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960120">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960120">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960120">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960120">
                <a:tc gridSpan="3">
                  <a:txBody>
                    <a:bodyPr/>
                    <a:lstStyle/>
                    <a:p>
                      <a:r>
                        <a:rPr lang="en-US" sz="2800" dirty="0"/>
                        <a:t>Total</a:t>
                      </a:r>
                      <a:r>
                        <a:rPr lang="en-US" sz="2800" baseline="0" dirty="0"/>
                        <a:t> Time Today?  Add Hours:</a:t>
                      </a:r>
                      <a:endParaRPr lang="en-US" sz="28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pic>
        <p:nvPicPr>
          <p:cNvPr id="34843" name="Picture 50">
            <a:extLst>
              <a:ext uri="{FF2B5EF4-FFF2-40B4-BE49-F238E27FC236}">
                <a16:creationId xmlns:a16="http://schemas.microsoft.com/office/drawing/2014/main" id="{1F67A7C6-5ECE-475F-AB5D-C4E049D61C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672" t="30092" r="53622" b="64377"/>
          <a:stretch>
            <a:fillRect/>
          </a:stretch>
        </p:blipFill>
        <p:spPr bwMode="auto">
          <a:xfrm>
            <a:off x="2667000" y="2743200"/>
            <a:ext cx="13081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4" name="Picture 51">
            <a:extLst>
              <a:ext uri="{FF2B5EF4-FFF2-40B4-BE49-F238E27FC236}">
                <a16:creationId xmlns:a16="http://schemas.microsoft.com/office/drawing/2014/main" id="{74DEBCC3-57FB-4FB4-8A5C-AA07FC58D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672" t="30092" r="53622" b="64377"/>
          <a:stretch>
            <a:fillRect/>
          </a:stretch>
        </p:blipFill>
        <p:spPr bwMode="auto">
          <a:xfrm>
            <a:off x="2674938" y="3733800"/>
            <a:ext cx="1306512"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5" name="Picture 52">
            <a:extLst>
              <a:ext uri="{FF2B5EF4-FFF2-40B4-BE49-F238E27FC236}">
                <a16:creationId xmlns:a16="http://schemas.microsoft.com/office/drawing/2014/main" id="{1F8A8A8B-ACF1-4D84-B34F-C83825785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672" t="30092" r="53622" b="64377"/>
          <a:stretch>
            <a:fillRect/>
          </a:stretch>
        </p:blipFill>
        <p:spPr bwMode="auto">
          <a:xfrm>
            <a:off x="2674938" y="4722813"/>
            <a:ext cx="1306512"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6" name="Picture 53">
            <a:extLst>
              <a:ext uri="{FF2B5EF4-FFF2-40B4-BE49-F238E27FC236}">
                <a16:creationId xmlns:a16="http://schemas.microsoft.com/office/drawing/2014/main" id="{3DC2A5F5-6C24-4385-AB6F-2AE7AA2458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613025"/>
            <a:ext cx="92075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7" name="Picture 54">
            <a:extLst>
              <a:ext uri="{FF2B5EF4-FFF2-40B4-BE49-F238E27FC236}">
                <a16:creationId xmlns:a16="http://schemas.microsoft.com/office/drawing/2014/main" id="{CBCC3B8C-765F-4CF4-BE73-8BCC3912A3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562350"/>
            <a:ext cx="92075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8" name="Picture 55">
            <a:extLst>
              <a:ext uri="{FF2B5EF4-FFF2-40B4-BE49-F238E27FC236}">
                <a16:creationId xmlns:a16="http://schemas.microsoft.com/office/drawing/2014/main" id="{55CC0A7D-9654-4987-8F81-6886BA704F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511675"/>
            <a:ext cx="92075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9" name="Picture 56">
            <a:extLst>
              <a:ext uri="{FF2B5EF4-FFF2-40B4-BE49-F238E27FC236}">
                <a16:creationId xmlns:a16="http://schemas.microsoft.com/office/drawing/2014/main" id="{A938E092-F99D-432F-93A0-53B192D09D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7763" y="2743200"/>
            <a:ext cx="877887"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0" name="Picture 57">
            <a:extLst>
              <a:ext uri="{FF2B5EF4-FFF2-40B4-BE49-F238E27FC236}">
                <a16:creationId xmlns:a16="http://schemas.microsoft.com/office/drawing/2014/main" id="{15D2AF8E-C56E-43ED-B3DC-EFDF57A67F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6675" y="3733800"/>
            <a:ext cx="6889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1" name="Picture 58">
            <a:extLst>
              <a:ext uri="{FF2B5EF4-FFF2-40B4-BE49-F238E27FC236}">
                <a16:creationId xmlns:a16="http://schemas.microsoft.com/office/drawing/2014/main" id="{B9CE697D-2B82-402A-856B-0F58E363ED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6675" y="4633913"/>
            <a:ext cx="68897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7604222"/>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D1D06F2E-BAB4-43D9-8B5F-76D44C0EDE76}"/>
              </a:ext>
            </a:extLst>
          </p:cNvPr>
          <p:cNvSpPr>
            <a:spLocks noGrp="1"/>
          </p:cNvSpPr>
          <p:nvPr>
            <p:ph type="title"/>
          </p:nvPr>
        </p:nvSpPr>
        <p:spPr/>
        <p:txBody>
          <a:bodyPr/>
          <a:lstStyle/>
          <a:p>
            <a:r>
              <a:rPr lang="en-US" altLang="en-US"/>
              <a:t>Children graph the class average.</a:t>
            </a:r>
          </a:p>
        </p:txBody>
      </p:sp>
      <p:pic>
        <p:nvPicPr>
          <p:cNvPr id="36867" name="Content Placeholder 3">
            <a:extLst>
              <a:ext uri="{FF2B5EF4-FFF2-40B4-BE49-F238E27FC236}">
                <a16:creationId xmlns:a16="http://schemas.microsoft.com/office/drawing/2014/main" id="{D119C68A-27FB-46C1-8E50-B28E629B2A17}"/>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95400" y="1676400"/>
            <a:ext cx="6357938" cy="3395663"/>
          </a:xfrm>
        </p:spPr>
      </p:pic>
    </p:spTree>
    <p:extLst>
      <p:ext uri="{BB962C8B-B14F-4D97-AF65-F5344CB8AC3E}">
        <p14:creationId xmlns:p14="http://schemas.microsoft.com/office/powerpoint/2010/main" val="34036597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05B8C38-3198-4420-8E92-020DDD578474}"/>
              </a:ext>
            </a:extLst>
          </p:cNvPr>
          <p:cNvSpPr>
            <a:spLocks noGrp="1"/>
          </p:cNvSpPr>
          <p:nvPr>
            <p:ph type="title"/>
          </p:nvPr>
        </p:nvSpPr>
        <p:spPr/>
        <p:txBody>
          <a:bodyPr/>
          <a:lstStyle/>
          <a:p>
            <a:r>
              <a:rPr lang="en-US" altLang="en-US" sz="3600"/>
              <a:t>High School students compare their media entertainment to the National Average</a:t>
            </a:r>
          </a:p>
        </p:txBody>
      </p:sp>
      <p:graphicFrame>
        <p:nvGraphicFramePr>
          <p:cNvPr id="4" name="Content Placeholder 3">
            <a:extLst>
              <a:ext uri="{FF2B5EF4-FFF2-40B4-BE49-F238E27FC236}">
                <a16:creationId xmlns:a16="http://schemas.microsoft.com/office/drawing/2014/main" id="{9AFE857A-965B-454A-B28E-CDAE18C23C9C}"/>
              </a:ext>
            </a:extLst>
          </p:cNvPr>
          <p:cNvGraphicFramePr>
            <a:graphicFrameLocks noGrp="1"/>
          </p:cNvGraphicFramePr>
          <p:nvPr>
            <p:ph idx="1"/>
          </p:nvPr>
        </p:nvGraphicFramePr>
        <p:xfrm>
          <a:off x="457200" y="1600200"/>
          <a:ext cx="8229599" cy="4410077"/>
        </p:xfrm>
        <a:graphic>
          <a:graphicData uri="http://schemas.openxmlformats.org/drawingml/2006/table">
            <a:tbl>
              <a:tblPr firstRow="1" firstCol="1" bandRow="1">
                <a:tableStyleId>{5C22544A-7EE6-4342-B048-85BDC9FD1C3A}</a:tableStyleId>
              </a:tblPr>
              <a:tblGrid>
                <a:gridCol w="2590802">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134181">
                  <a:extLst>
                    <a:ext uri="{9D8B030D-6E8A-4147-A177-3AD203B41FA5}">
                      <a16:colId xmlns:a16="http://schemas.microsoft.com/office/drawing/2014/main" val="20003"/>
                    </a:ext>
                  </a:extLst>
                </a:gridCol>
                <a:gridCol w="1071208">
                  <a:extLst>
                    <a:ext uri="{9D8B030D-6E8A-4147-A177-3AD203B41FA5}">
                      <a16:colId xmlns:a16="http://schemas.microsoft.com/office/drawing/2014/main" val="20004"/>
                    </a:ext>
                  </a:extLst>
                </a:gridCol>
                <a:gridCol w="1071208">
                  <a:extLst>
                    <a:ext uri="{9D8B030D-6E8A-4147-A177-3AD203B41FA5}">
                      <a16:colId xmlns:a16="http://schemas.microsoft.com/office/drawing/2014/main" val="20005"/>
                    </a:ext>
                  </a:extLst>
                </a:gridCol>
              </a:tblGrid>
              <a:tr h="795596">
                <a:tc gridSpan="6">
                  <a:txBody>
                    <a:bodyPr/>
                    <a:lstStyle/>
                    <a:p>
                      <a:pPr marL="0" marR="0" algn="ctr">
                        <a:spcBef>
                          <a:spcPts val="0"/>
                        </a:spcBef>
                        <a:spcAft>
                          <a:spcPts val="0"/>
                        </a:spcAft>
                        <a:tabLst>
                          <a:tab pos="228600" algn="l"/>
                        </a:tabLst>
                      </a:pPr>
                      <a:r>
                        <a:rPr lang="en-US" sz="2800" dirty="0">
                          <a:effectLst/>
                        </a:rPr>
                        <a:t>MEDIA ENTERTAINMENT USE</a:t>
                      </a:r>
                    </a:p>
                    <a:p>
                      <a:pPr marL="0" marR="0" algn="ctr">
                        <a:spcBef>
                          <a:spcPts val="0"/>
                        </a:spcBef>
                        <a:spcAft>
                          <a:spcPts val="0"/>
                        </a:spcAft>
                        <a:tabLst>
                          <a:tab pos="228600" algn="l"/>
                        </a:tabLst>
                      </a:pPr>
                      <a:r>
                        <a:rPr lang="en-US" sz="1200" dirty="0">
                          <a:effectLst/>
                        </a:rPr>
                        <a:t> </a:t>
                      </a:r>
                      <a:endParaRPr lang="en-US" sz="1200" dirty="0">
                        <a:effectLst/>
                        <a:latin typeface="Arial" panose="020B0604020202020204" pitchFamily="34" charset="0"/>
                        <a:ea typeface="Times" panose="02020603050405020304" pitchFamily="18" charset="0"/>
                      </a:endParaRPr>
                    </a:p>
                  </a:txBody>
                  <a:tcPr marL="66726" marR="66726" marT="0" marB="0">
                    <a:lnB w="19050" cap="flat" cmpd="sng" algn="ctr">
                      <a:solidFill>
                        <a:schemeClr val="bg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65198">
                <a:tc>
                  <a:txBody>
                    <a:bodyPr/>
                    <a:lstStyle/>
                    <a:p>
                      <a:pPr marL="0" marR="0">
                        <a:spcBef>
                          <a:spcPts val="0"/>
                        </a:spcBef>
                        <a:spcAft>
                          <a:spcPts val="0"/>
                        </a:spcAft>
                        <a:tabLst>
                          <a:tab pos="228600" algn="l"/>
                        </a:tabLst>
                      </a:pPr>
                      <a:r>
                        <a:rPr lang="en-US" sz="1200" dirty="0">
                          <a:effectLst/>
                        </a:rPr>
                        <a:t> </a:t>
                      </a:r>
                      <a:endParaRPr lang="en-US" sz="1200" dirty="0">
                        <a:effectLst/>
                        <a:latin typeface="Arial" panose="020B0604020202020204" pitchFamily="34" charset="0"/>
                        <a:ea typeface="Times" panose="02020603050405020304" pitchFamily="18" charset="0"/>
                      </a:endParaRPr>
                    </a:p>
                  </a:txBody>
                  <a:tcPr marL="66726" marR="66726" marT="0" marB="0">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tcPr>
                </a:tc>
                <a:tc>
                  <a:txBody>
                    <a:bodyPr/>
                    <a:lstStyle/>
                    <a:p>
                      <a:pPr marL="0" marR="0" algn="ctr">
                        <a:spcBef>
                          <a:spcPts val="0"/>
                        </a:spcBef>
                        <a:spcAft>
                          <a:spcPts val="0"/>
                        </a:spcAft>
                        <a:tabLst>
                          <a:tab pos="228600" algn="l"/>
                        </a:tabLst>
                      </a:pPr>
                      <a:r>
                        <a:rPr lang="en-US" sz="1600" dirty="0">
                          <a:effectLst/>
                        </a:rPr>
                        <a:t>1</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228600" algn="l"/>
                        </a:tabLst>
                      </a:pPr>
                      <a:r>
                        <a:rPr lang="en-US" sz="1600" dirty="0">
                          <a:effectLst/>
                        </a:rPr>
                        <a:t>2</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228600" algn="l"/>
                        </a:tabLst>
                      </a:pPr>
                      <a:r>
                        <a:rPr lang="en-US" sz="1600" dirty="0">
                          <a:effectLst/>
                        </a:rPr>
                        <a:t>3</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228600" algn="l"/>
                        </a:tabLst>
                      </a:pPr>
                      <a:r>
                        <a:rPr lang="en-US" sz="1600" dirty="0">
                          <a:effectLst/>
                        </a:rPr>
                        <a:t>4</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tabLst>
                          <a:tab pos="228600" algn="l"/>
                        </a:tabLst>
                      </a:pPr>
                      <a:r>
                        <a:rPr lang="en-US" sz="1600" dirty="0">
                          <a:effectLst/>
                        </a:rPr>
                        <a:t>5</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12351">
                <a:tc>
                  <a:txBody>
                    <a:bodyPr/>
                    <a:lstStyle/>
                    <a:p>
                      <a:pPr marL="0" marR="0">
                        <a:spcBef>
                          <a:spcPts val="0"/>
                        </a:spcBef>
                        <a:spcAft>
                          <a:spcPts val="0"/>
                        </a:spcAft>
                        <a:tabLst>
                          <a:tab pos="228600" algn="l"/>
                        </a:tabLst>
                      </a:pPr>
                      <a:r>
                        <a:rPr lang="en-US" sz="1200" dirty="0">
                          <a:effectLst/>
                        </a:rPr>
                        <a:t> </a:t>
                      </a:r>
                      <a:endParaRPr lang="en-US" sz="1200" dirty="0">
                        <a:effectLst/>
                        <a:latin typeface="Arial" panose="020B0604020202020204" pitchFamily="34" charset="0"/>
                        <a:ea typeface="Times" panose="02020603050405020304" pitchFamily="18" charset="0"/>
                      </a:endParaRPr>
                    </a:p>
                  </a:txBody>
                  <a:tcPr marL="66726" marR="66726" marT="0" marB="0">
                    <a:lnR w="12700" cap="flat" cmpd="sng" algn="ctr">
                      <a:solidFill>
                        <a:schemeClr val="tx1"/>
                      </a:solidFill>
                      <a:prstDash val="solid"/>
                      <a:round/>
                      <a:headEnd type="none" w="med" len="med"/>
                      <a:tailEnd type="none" w="med" len="med"/>
                    </a:lnR>
                  </a:tcPr>
                </a:tc>
                <a:tc>
                  <a:txBody>
                    <a:bodyPr/>
                    <a:lstStyle/>
                    <a:p>
                      <a:pPr marL="0" marR="0">
                        <a:spcBef>
                          <a:spcPts val="0"/>
                        </a:spcBef>
                        <a:spcAft>
                          <a:spcPts val="0"/>
                        </a:spcAft>
                        <a:tabLst>
                          <a:tab pos="228600" algn="l"/>
                        </a:tabLst>
                      </a:pPr>
                      <a:r>
                        <a:rPr lang="en-US" sz="1600" dirty="0">
                          <a:effectLst/>
                        </a:rPr>
                        <a:t>Predict National Use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Your Media Yesterday</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Total Class Time</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Class Average</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National Results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80181">
                <a:tc>
                  <a:txBody>
                    <a:bodyPr/>
                    <a:lstStyle/>
                    <a:p>
                      <a:pPr marL="0" marR="0">
                        <a:spcBef>
                          <a:spcPts val="400"/>
                        </a:spcBef>
                        <a:spcAft>
                          <a:spcPts val="0"/>
                        </a:spcAft>
                        <a:tabLst>
                          <a:tab pos="228600" algn="l"/>
                        </a:tabLst>
                      </a:pPr>
                      <a:r>
                        <a:rPr lang="en-US" sz="1600" dirty="0">
                          <a:effectLst/>
                        </a:rPr>
                        <a:t>TV</a:t>
                      </a:r>
                    </a:p>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R w="12700" cap="flat" cmpd="sng" algn="ctr">
                      <a:solidFill>
                        <a:schemeClr val="tx1"/>
                      </a:solidFill>
                      <a:prstDash val="solid"/>
                      <a:round/>
                      <a:headEnd type="none" w="med" len="med"/>
                      <a:tailEnd type="none" w="med" len="med"/>
                    </a:lnR>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41667">
                <a:tc>
                  <a:txBody>
                    <a:bodyPr/>
                    <a:lstStyle/>
                    <a:p>
                      <a:pPr marL="0" marR="0">
                        <a:spcBef>
                          <a:spcPts val="0"/>
                        </a:spcBef>
                        <a:spcAft>
                          <a:spcPts val="0"/>
                        </a:spcAft>
                        <a:tabLst>
                          <a:tab pos="228600" algn="l"/>
                        </a:tabLst>
                      </a:pPr>
                      <a:r>
                        <a:rPr lang="en-US" sz="1600" dirty="0">
                          <a:effectLst/>
                        </a:rPr>
                        <a:t>Computer   Don’t include computers for school work</a:t>
                      </a:r>
                      <a:endParaRPr lang="en-US" sz="1600" dirty="0">
                        <a:effectLst/>
                        <a:latin typeface="Arial" panose="020B0604020202020204" pitchFamily="34" charset="0"/>
                        <a:ea typeface="Times" panose="02020603050405020304" pitchFamily="18" charset="0"/>
                      </a:endParaRPr>
                    </a:p>
                  </a:txBody>
                  <a:tcPr marL="66726" marR="66726" marT="0" marB="0">
                    <a:lnR w="12700" cap="flat" cmpd="sng" algn="ctr">
                      <a:solidFill>
                        <a:schemeClr val="tx1"/>
                      </a:solidFill>
                      <a:prstDash val="solid"/>
                      <a:round/>
                      <a:headEnd type="none" w="med" len="med"/>
                      <a:tailEnd type="none" w="med" len="med"/>
                    </a:lnR>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87680">
                <a:tc>
                  <a:txBody>
                    <a:bodyPr/>
                    <a:lstStyle/>
                    <a:p>
                      <a:pPr marL="0" marR="0">
                        <a:spcBef>
                          <a:spcPts val="400"/>
                        </a:spcBef>
                        <a:spcAft>
                          <a:spcPts val="0"/>
                        </a:spcAft>
                        <a:tabLst>
                          <a:tab pos="228600" algn="l"/>
                        </a:tabLst>
                      </a:pPr>
                      <a:r>
                        <a:rPr lang="en-US" sz="1600" dirty="0">
                          <a:effectLst/>
                        </a:rPr>
                        <a:t>Video Games</a:t>
                      </a:r>
                      <a:endParaRPr lang="en-US" sz="1600" dirty="0">
                        <a:effectLst/>
                        <a:latin typeface="Arial" panose="020B0604020202020204" pitchFamily="34" charset="0"/>
                        <a:ea typeface="Times" panose="02020603050405020304" pitchFamily="18" charset="0"/>
                      </a:endParaRPr>
                    </a:p>
                  </a:txBody>
                  <a:tcPr marL="66726" marR="66726" marT="0" marB="0">
                    <a:lnR w="12700" cap="flat" cmpd="sng" algn="ctr">
                      <a:solidFill>
                        <a:schemeClr val="tx1"/>
                      </a:solidFill>
                      <a:prstDash val="solid"/>
                      <a:round/>
                      <a:headEnd type="none" w="med" len="med"/>
                      <a:tailEnd type="none" w="med" len="med"/>
                    </a:lnR>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87680">
                <a:tc>
                  <a:txBody>
                    <a:bodyPr/>
                    <a:lstStyle/>
                    <a:p>
                      <a:pPr marL="0" marR="0">
                        <a:spcBef>
                          <a:spcPts val="400"/>
                        </a:spcBef>
                        <a:spcAft>
                          <a:spcPts val="0"/>
                        </a:spcAft>
                        <a:tabLst>
                          <a:tab pos="228600" algn="l"/>
                        </a:tabLst>
                      </a:pPr>
                      <a:r>
                        <a:rPr lang="en-US" sz="1600" dirty="0">
                          <a:effectLst/>
                        </a:rPr>
                        <a:t>Movies</a:t>
                      </a:r>
                      <a:endParaRPr lang="en-US" sz="1600" dirty="0">
                        <a:effectLst/>
                        <a:latin typeface="Arial" panose="020B0604020202020204" pitchFamily="34" charset="0"/>
                        <a:ea typeface="Times" panose="02020603050405020304" pitchFamily="18" charset="0"/>
                      </a:endParaRPr>
                    </a:p>
                  </a:txBody>
                  <a:tcPr marL="66726" marR="66726" marT="0" marB="0">
                    <a:lnR w="12700" cap="flat" cmpd="sng" algn="ctr">
                      <a:solidFill>
                        <a:schemeClr val="tx1"/>
                      </a:solidFill>
                      <a:prstDash val="solid"/>
                      <a:round/>
                      <a:headEnd type="none" w="med" len="med"/>
                      <a:tailEnd type="none" w="med" len="med"/>
                    </a:lnR>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539724">
                <a:tc>
                  <a:txBody>
                    <a:bodyPr/>
                    <a:lstStyle/>
                    <a:p>
                      <a:pPr marL="0" marR="0">
                        <a:spcBef>
                          <a:spcPts val="0"/>
                        </a:spcBef>
                        <a:spcAft>
                          <a:spcPts val="0"/>
                        </a:spcAft>
                        <a:tabLst>
                          <a:tab pos="228600" algn="l"/>
                        </a:tabLst>
                      </a:pPr>
                      <a:r>
                        <a:rPr lang="en-US" sz="1600" dirty="0">
                          <a:effectLst/>
                        </a:rPr>
                        <a:t>TOTAL</a:t>
                      </a:r>
                    </a:p>
                    <a:p>
                      <a:pPr marL="0" marR="0">
                        <a:spcBef>
                          <a:spcPts val="0"/>
                        </a:spcBef>
                        <a:spcAft>
                          <a:spcPts val="0"/>
                        </a:spcAft>
                        <a:tabLst>
                          <a:tab pos="228600" algn="l"/>
                        </a:tabLst>
                      </a:pPr>
                      <a:r>
                        <a:rPr lang="en-US" sz="1600" dirty="0">
                          <a:effectLst/>
                        </a:rPr>
                        <a:t>Screen Use</a:t>
                      </a:r>
                      <a:endParaRPr lang="en-US" sz="1600" dirty="0">
                        <a:effectLst/>
                        <a:latin typeface="Arial" panose="020B0604020202020204" pitchFamily="34" charset="0"/>
                        <a:ea typeface="Times" panose="02020603050405020304" pitchFamily="18" charset="0"/>
                      </a:endParaRPr>
                    </a:p>
                  </a:txBody>
                  <a:tcPr marL="66726" marR="66726" marT="0" marB="0">
                    <a:lnR w="12700" cap="flat" cmpd="sng" algn="ctr">
                      <a:solidFill>
                        <a:schemeClr val="tx1"/>
                      </a:solidFill>
                      <a:prstDash val="solid"/>
                      <a:round/>
                      <a:headEnd type="none" w="med" len="med"/>
                      <a:tailEnd type="none" w="med" len="med"/>
                    </a:lnR>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28600" algn="l"/>
                        </a:tabLst>
                      </a:pPr>
                      <a:r>
                        <a:rPr lang="en-US" sz="1600" dirty="0">
                          <a:effectLst/>
                        </a:rPr>
                        <a:t> </a:t>
                      </a:r>
                      <a:endParaRPr lang="en-US" sz="1600" dirty="0">
                        <a:effectLst/>
                        <a:latin typeface="Arial" panose="020B0604020202020204" pitchFamily="34" charset="0"/>
                        <a:ea typeface="Times" panose="02020603050405020304" pitchFamily="18" charset="0"/>
                      </a:endParaRPr>
                    </a:p>
                  </a:txBody>
                  <a:tcPr marL="66726" marR="6672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37959" name="Rectangle 1">
            <a:extLst>
              <a:ext uri="{FF2B5EF4-FFF2-40B4-BE49-F238E27FC236}">
                <a16:creationId xmlns:a16="http://schemas.microsoft.com/office/drawing/2014/main" id="{DB775320-A9DA-4323-B5FA-426BA515A550}"/>
              </a:ext>
            </a:extLst>
          </p:cNvPr>
          <p:cNvSpPr>
            <a:spLocks noChangeArrowheads="1"/>
          </p:cNvSpPr>
          <p:nvPr/>
        </p:nvSpPr>
        <p:spPr bwMode="auto">
          <a:xfrm>
            <a:off x="735013" y="-1239838"/>
            <a:ext cx="10618787"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Tahoma" panose="020B0604030504040204" pitchFamily="34" charset="0"/>
            </a:endParaRPr>
          </a:p>
        </p:txBody>
      </p:sp>
    </p:spTree>
    <p:extLst>
      <p:ext uri="{BB962C8B-B14F-4D97-AF65-F5344CB8AC3E}">
        <p14:creationId xmlns:p14="http://schemas.microsoft.com/office/powerpoint/2010/main" val="265320637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6607E8C2-0A42-43B9-91CD-78651723C8BF}"/>
              </a:ext>
            </a:extLst>
          </p:cNvPr>
          <p:cNvSpPr>
            <a:spLocks noGrp="1"/>
          </p:cNvSpPr>
          <p:nvPr>
            <p:ph type="title"/>
          </p:nvPr>
        </p:nvSpPr>
        <p:spPr>
          <a:xfrm>
            <a:off x="457200" y="274638"/>
            <a:ext cx="8229600" cy="868362"/>
          </a:xfrm>
          <a:ln w="28575">
            <a:solidFill>
              <a:schemeClr val="tx1"/>
            </a:solidFill>
            <a:miter lim="800000"/>
            <a:headEnd/>
            <a:tailEnd/>
          </a:ln>
        </p:spPr>
        <p:txBody>
          <a:bodyPr/>
          <a:lstStyle/>
          <a:p>
            <a:br>
              <a:rPr lang="en-US" altLang="en-US" sz="4000" b="1" dirty="0"/>
            </a:br>
            <a:r>
              <a:rPr lang="en-US" altLang="en-US" sz="3200" b="1" dirty="0"/>
              <a:t>3: </a:t>
            </a:r>
            <a:r>
              <a:rPr lang="en-US" altLang="en-US" sz="3200" b="1" dirty="0">
                <a:solidFill>
                  <a:srgbClr val="C00000"/>
                </a:solidFill>
              </a:rPr>
              <a:t>Exploration and Research</a:t>
            </a:r>
            <a:br>
              <a:rPr lang="en-US" altLang="en-US" sz="3200" b="1" dirty="0">
                <a:solidFill>
                  <a:srgbClr val="C00000"/>
                </a:solidFill>
              </a:rPr>
            </a:br>
            <a:endParaRPr lang="en-US" altLang="en-US" sz="3200" b="1" dirty="0">
              <a:solidFill>
                <a:srgbClr val="C00000"/>
              </a:solidFill>
            </a:endParaRPr>
          </a:p>
        </p:txBody>
      </p:sp>
      <p:pic>
        <p:nvPicPr>
          <p:cNvPr id="4" name="Picture 1" descr="early el">
            <a:extLst>
              <a:ext uri="{FF2B5EF4-FFF2-40B4-BE49-F238E27FC236}">
                <a16:creationId xmlns:a16="http://schemas.microsoft.com/office/drawing/2014/main" id="{58239006-047B-4B75-AD5A-60A857C58193}"/>
              </a:ext>
            </a:extLst>
          </p:cNvPr>
          <p:cNvPicPr>
            <a:picLocks noGrp="1" noChangeAspect="1" noChangeArrowheads="1"/>
          </p:cNvPicPr>
          <p:nvPr>
            <p:ph idx="1"/>
          </p:nvPr>
        </p:nvPicPr>
        <p:blipFill>
          <a:blip r:embed="rId3"/>
          <a:stretch>
            <a:fillRect/>
          </a:stretch>
        </p:blipFill>
        <p:spPr>
          <a:xfrm>
            <a:off x="2590800" y="1600200"/>
            <a:ext cx="3730625" cy="4826000"/>
          </a:xfrm>
          <a:ln w="38100" cap="sq">
            <a:solidFill>
              <a:srgbClr val="000000"/>
            </a:solidFill>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31642296"/>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2465A91-AB93-49E1-9465-E1E7CF3C9E4A}"/>
              </a:ext>
            </a:extLst>
          </p:cNvPr>
          <p:cNvPicPr>
            <a:picLocks noGrp="1"/>
          </p:cNvPicPr>
          <p:nvPr>
            <p:ph sz="half" idx="2"/>
          </p:nvPr>
        </p:nvPicPr>
        <p:blipFill>
          <a:blip r:embed="rId3"/>
          <a:srcRect/>
          <a:stretch>
            <a:fillRect/>
          </a:stretch>
        </p:blipFill>
        <p:spPr>
          <a:xfrm>
            <a:off x="4648200" y="685800"/>
            <a:ext cx="3838575" cy="4525963"/>
          </a:xfrm>
          <a:ln w="38100" cap="sq">
            <a:solidFill>
              <a:srgbClr val="000000"/>
            </a:solidFill>
            <a:miter lim="800000"/>
          </a:ln>
          <a:effectLst>
            <a:outerShdw blurRad="50800" dist="38100" dir="2700000" algn="tl" rotWithShape="0">
              <a:srgbClr val="000000">
                <a:alpha val="43000"/>
              </a:srgbClr>
            </a:outerShdw>
          </a:effectLst>
        </p:spPr>
      </p:pic>
      <p:pic>
        <p:nvPicPr>
          <p:cNvPr id="10" name="Content Placeholder 9">
            <a:extLst>
              <a:ext uri="{FF2B5EF4-FFF2-40B4-BE49-F238E27FC236}">
                <a16:creationId xmlns:a16="http://schemas.microsoft.com/office/drawing/2014/main" id="{C5BE9304-E898-4D33-B87C-85567C71C19D}"/>
              </a:ext>
            </a:extLst>
          </p:cNvPr>
          <p:cNvPicPr>
            <a:picLocks noGrp="1"/>
          </p:cNvPicPr>
          <p:nvPr>
            <p:ph sz="half" idx="1"/>
          </p:nvPr>
        </p:nvPicPr>
        <p:blipFill>
          <a:blip r:embed="rId4"/>
          <a:srcRect/>
          <a:stretch>
            <a:fillRect/>
          </a:stretch>
        </p:blipFill>
        <p:spPr>
          <a:xfrm>
            <a:off x="533400" y="685800"/>
            <a:ext cx="3652838" cy="4525963"/>
          </a:xfrm>
          <a:ln w="38100" cap="sq">
            <a:solidFill>
              <a:srgbClr val="000000"/>
            </a:solidFill>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26727210"/>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A258D7B-DBCE-4EA7-A3F1-613E431418DC}"/>
              </a:ext>
            </a:extLst>
          </p:cNvPr>
          <p:cNvGraphicFramePr>
            <a:graphicFrameLocks noGrp="1"/>
          </p:cNvGraphicFramePr>
          <p:nvPr>
            <p:ph idx="1"/>
          </p:nvPr>
        </p:nvGraphicFramePr>
        <p:xfrm>
          <a:off x="609600" y="304800"/>
          <a:ext cx="7772400" cy="6384926"/>
        </p:xfrm>
        <a:graphic>
          <a:graphicData uri="http://schemas.openxmlformats.org/drawingml/2006/table">
            <a:tbl>
              <a:tblPr firstRow="1" bandRow="1">
                <a:tableStyleId>{7E9639D4-E3E2-4D34-9284-5A2195B3D0D7}</a:tableStyleId>
              </a:tblPr>
              <a:tblGrid>
                <a:gridCol w="28194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1680534">
                <a:tc gridSpan="2">
                  <a:txBody>
                    <a:bodyPr/>
                    <a:lstStyle/>
                    <a:p>
                      <a:endParaRPr lang="en-US" sz="2000" dirty="0">
                        <a:solidFill>
                          <a:schemeClr val="tx1"/>
                        </a:solidFill>
                      </a:endParaRPr>
                    </a:p>
                    <a:p>
                      <a:endParaRPr lang="en-US" sz="2000" dirty="0">
                        <a:solidFill>
                          <a:schemeClr val="tx1"/>
                        </a:solidFill>
                      </a:endParaRPr>
                    </a:p>
                    <a:p>
                      <a:endParaRPr lang="en-US" sz="2000" dirty="0">
                        <a:solidFill>
                          <a:schemeClr val="tx1"/>
                        </a:solidFill>
                      </a:endParaRPr>
                    </a:p>
                    <a:p>
                      <a:r>
                        <a:rPr lang="en-US" sz="1800" dirty="0">
                          <a:solidFill>
                            <a:schemeClr val="tx1"/>
                          </a:solidFill>
                        </a:rPr>
                        <a:t>LESSON 3:  Reading</a:t>
                      </a:r>
                      <a:r>
                        <a:rPr lang="en-US" sz="1800" baseline="0" dirty="0">
                          <a:solidFill>
                            <a:schemeClr val="tx1"/>
                          </a:solidFill>
                        </a:rPr>
                        <a:t> Research Articles:  </a:t>
                      </a:r>
                      <a:r>
                        <a:rPr lang="en-US" sz="1800" b="0" baseline="0" dirty="0">
                          <a:solidFill>
                            <a:schemeClr val="tx1"/>
                          </a:solidFill>
                        </a:rPr>
                        <a:t>Students read research articles and learn to take notes.</a:t>
                      </a:r>
                      <a:endParaRPr lang="en-US" sz="1800" dirty="0">
                        <a:solidFill>
                          <a:schemeClr val="tx1"/>
                        </a:solidFill>
                      </a:endParaRPr>
                    </a:p>
                  </a:txBody>
                  <a:tcPr marT="45714" marB="45714">
                    <a:solidFill>
                      <a:schemeClr val="bg1"/>
                    </a:solidFill>
                  </a:tcPr>
                </a:tc>
                <a:tc hMerge="1">
                  <a:txBody>
                    <a:bodyPr/>
                    <a:lstStyle/>
                    <a:p>
                      <a:endParaRPr lang="en-US"/>
                    </a:p>
                  </a:txBody>
                  <a:tcPr/>
                </a:tc>
                <a:extLst>
                  <a:ext uri="{0D108BD9-81ED-4DB2-BD59-A6C34878D82A}">
                    <a16:rowId xmlns:a16="http://schemas.microsoft.com/office/drawing/2014/main" val="10000"/>
                  </a:ext>
                </a:extLst>
              </a:tr>
              <a:tr h="842973">
                <a:tc>
                  <a:txBody>
                    <a:bodyPr/>
                    <a:lstStyle/>
                    <a:p>
                      <a:r>
                        <a:rPr lang="en-US" sz="1800" b="1" kern="1200" dirty="0">
                          <a:solidFill>
                            <a:schemeClr val="tx1"/>
                          </a:solidFill>
                          <a:effectLst/>
                          <a:latin typeface="+mn-lt"/>
                          <a:ea typeface="+mn-ea"/>
                          <a:cs typeface="+mn-cs"/>
                        </a:rPr>
                        <a:t>TITLE &amp; REFERENCE</a:t>
                      </a:r>
                    </a:p>
                    <a:p>
                      <a:endParaRPr lang="en-US" sz="1800" dirty="0">
                        <a:solidFill>
                          <a:schemeClr val="tx1"/>
                        </a:solidFill>
                      </a:endParaRPr>
                    </a:p>
                  </a:txBody>
                  <a:tcPr marT="45714" marB="45714">
                    <a:lnR w="12700" cap="flat" cmpd="sng" algn="ctr">
                      <a:solidFill>
                        <a:schemeClr val="tx1"/>
                      </a:solidFill>
                      <a:prstDash val="solid"/>
                      <a:round/>
                      <a:headEnd type="none" w="med" len="med"/>
                      <a:tailEnd type="none" w="med" len="med"/>
                    </a:lnR>
                    <a:solidFill>
                      <a:schemeClr val="bg1"/>
                    </a:solidFill>
                  </a:tcPr>
                </a:tc>
                <a:tc>
                  <a:txBody>
                    <a:bodyPr/>
                    <a:lstStyle/>
                    <a:p>
                      <a:endParaRPr lang="en-US" sz="1800" dirty="0"/>
                    </a:p>
                  </a:txBody>
                  <a:tcPr marT="45714" marB="4571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1148885">
                <a:tc>
                  <a:txBody>
                    <a:bodyPr/>
                    <a:lstStyle/>
                    <a:p>
                      <a:r>
                        <a:rPr lang="en-US" sz="1800" kern="1200" dirty="0">
                          <a:solidFill>
                            <a:schemeClr val="tx1"/>
                          </a:solidFill>
                          <a:effectLst/>
                          <a:latin typeface="+mn-lt"/>
                          <a:ea typeface="+mn-ea"/>
                          <a:cs typeface="+mn-cs"/>
                        </a:rPr>
                        <a:t>INFORMATION If a direct quote use Quotation Marks</a:t>
                      </a:r>
                    </a:p>
                    <a:p>
                      <a:endParaRPr lang="en-US" sz="1800" dirty="0"/>
                    </a:p>
                  </a:txBody>
                  <a:tcPr marT="45714" marB="45714">
                    <a:lnR w="12700" cap="flat" cmpd="sng" algn="ctr">
                      <a:solidFill>
                        <a:schemeClr val="tx1"/>
                      </a:solidFill>
                      <a:prstDash val="solid"/>
                      <a:round/>
                      <a:headEnd type="none" w="med" len="med"/>
                      <a:tailEnd type="none" w="med" len="med"/>
                    </a:lnR>
                  </a:tcPr>
                </a:tc>
                <a:tc>
                  <a:txBody>
                    <a:bodyPr/>
                    <a:lstStyle/>
                    <a:p>
                      <a:endParaRPr lang="en-US" sz="1800" dirty="0"/>
                    </a:p>
                  </a:txBody>
                  <a:tcPr marT="45714" marB="4571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883758">
                <a:tc>
                  <a:txBody>
                    <a:bodyPr/>
                    <a:lstStyle/>
                    <a:p>
                      <a:r>
                        <a:rPr lang="en-US" sz="1800" kern="1200" dirty="0">
                          <a:solidFill>
                            <a:schemeClr val="tx1"/>
                          </a:solidFill>
                          <a:effectLst/>
                          <a:latin typeface="+mn-lt"/>
                          <a:ea typeface="+mn-ea"/>
                          <a:cs typeface="+mn-cs"/>
                        </a:rPr>
                        <a:t>INFORMATION If a direct quote use Quotation Marks</a:t>
                      </a:r>
                      <a:endParaRPr lang="en-US" sz="1800" dirty="0"/>
                    </a:p>
                  </a:txBody>
                  <a:tcPr marT="45714" marB="45714">
                    <a:lnR w="12700" cap="flat" cmpd="sng" algn="ctr">
                      <a:solidFill>
                        <a:schemeClr val="tx1"/>
                      </a:solidFill>
                      <a:prstDash val="solid"/>
                      <a:round/>
                      <a:headEnd type="none" w="med" len="med"/>
                      <a:tailEnd type="none" w="med" len="med"/>
                    </a:lnR>
                  </a:tcPr>
                </a:tc>
                <a:tc>
                  <a:txBody>
                    <a:bodyPr/>
                    <a:lstStyle/>
                    <a:p>
                      <a:endParaRPr lang="en-US" sz="1800" dirty="0"/>
                    </a:p>
                  </a:txBody>
                  <a:tcPr marT="45714" marB="4571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r h="914388">
                <a:tc>
                  <a:txBody>
                    <a:bodyPr/>
                    <a:lstStyle/>
                    <a:p>
                      <a:r>
                        <a:rPr lang="en-US" sz="1800" dirty="0"/>
                        <a:t>DATA</a:t>
                      </a:r>
                    </a:p>
                    <a:p>
                      <a:endParaRPr lang="en-US" sz="1800" dirty="0"/>
                    </a:p>
                    <a:p>
                      <a:endParaRPr lang="en-US" sz="1800" dirty="0"/>
                    </a:p>
                  </a:txBody>
                  <a:tcPr marT="45714" marB="45714">
                    <a:lnR w="12700" cap="flat" cmpd="sng" algn="ctr">
                      <a:solidFill>
                        <a:schemeClr val="tx1"/>
                      </a:solidFill>
                      <a:prstDash val="solid"/>
                      <a:round/>
                      <a:headEnd type="none" w="med" len="med"/>
                      <a:tailEnd type="none" w="med" len="med"/>
                    </a:lnR>
                  </a:tcPr>
                </a:tc>
                <a:tc>
                  <a:txBody>
                    <a:bodyPr/>
                    <a:lstStyle/>
                    <a:p>
                      <a:endParaRPr lang="en-US" sz="1800" dirty="0"/>
                    </a:p>
                  </a:txBody>
                  <a:tcPr marT="45714" marB="4571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4"/>
                  </a:ext>
                </a:extLst>
              </a:tr>
              <a:tr h="914388">
                <a:tc>
                  <a:txBody>
                    <a:bodyPr/>
                    <a:lstStyle/>
                    <a:p>
                      <a:r>
                        <a:rPr lang="en-US" sz="1800" dirty="0"/>
                        <a:t>SUMMARY</a:t>
                      </a:r>
                    </a:p>
                    <a:p>
                      <a:endParaRPr lang="en-US" sz="1800" dirty="0"/>
                    </a:p>
                    <a:p>
                      <a:endParaRPr lang="en-US" sz="1800" dirty="0"/>
                    </a:p>
                  </a:txBody>
                  <a:tcPr marT="45714" marB="45714">
                    <a:lnR w="12700" cap="flat" cmpd="sng" algn="ctr">
                      <a:solidFill>
                        <a:schemeClr val="tx1"/>
                      </a:solidFill>
                      <a:prstDash val="solid"/>
                      <a:round/>
                      <a:headEnd type="none" w="med" len="med"/>
                      <a:tailEnd type="none" w="med" len="med"/>
                    </a:lnR>
                  </a:tcPr>
                </a:tc>
                <a:tc>
                  <a:txBody>
                    <a:bodyPr/>
                    <a:lstStyle/>
                    <a:p>
                      <a:endParaRPr lang="en-US" sz="1800" dirty="0"/>
                    </a:p>
                  </a:txBody>
                  <a:tcPr marT="45714" marB="4571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pic>
        <p:nvPicPr>
          <p:cNvPr id="46104" name="Picture 6" descr="C:\Users\Kris\Pictures\2009 TC\header TC.jpg">
            <a:extLst>
              <a:ext uri="{FF2B5EF4-FFF2-40B4-BE49-F238E27FC236}">
                <a16:creationId xmlns:a16="http://schemas.microsoft.com/office/drawing/2014/main" id="{AB5ADADE-ED18-460A-AEDA-DF1A33183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381000"/>
            <a:ext cx="76200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56447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CEB113A9-7738-4176-9C96-A2E2373993F0}"/>
              </a:ext>
            </a:extLst>
          </p:cNvPr>
          <p:cNvSpPr>
            <a:spLocks noGrp="1"/>
          </p:cNvSpPr>
          <p:nvPr>
            <p:ph type="title"/>
          </p:nvPr>
        </p:nvSpPr>
        <p:spPr/>
        <p:txBody>
          <a:bodyPr/>
          <a:lstStyle/>
          <a:p>
            <a:r>
              <a:rPr lang="en-US" altLang="en-US"/>
              <a:t>Problems &amp; </a:t>
            </a:r>
            <a:r>
              <a:rPr lang="en-US" altLang="en-US" b="1"/>
              <a:t>Solutions</a:t>
            </a:r>
            <a:br>
              <a:rPr lang="en-US" altLang="en-US"/>
            </a:br>
            <a:r>
              <a:rPr lang="en-US" altLang="en-US"/>
              <a:t>Dramatic change is possible.</a:t>
            </a:r>
          </a:p>
        </p:txBody>
      </p:sp>
      <p:sp>
        <p:nvSpPr>
          <p:cNvPr id="3" name="Content Placeholder 2">
            <a:extLst>
              <a:ext uri="{FF2B5EF4-FFF2-40B4-BE49-F238E27FC236}">
                <a16:creationId xmlns:a16="http://schemas.microsoft.com/office/drawing/2014/main" id="{3F12B12D-CFF5-4231-93C0-C585112FC390}"/>
              </a:ext>
            </a:extLst>
          </p:cNvPr>
          <p:cNvSpPr>
            <a:spLocks noGrp="1"/>
          </p:cNvSpPr>
          <p:nvPr>
            <p:ph idx="1"/>
          </p:nvPr>
        </p:nvSpPr>
        <p:spPr>
          <a:xfrm>
            <a:off x="457200" y="2057400"/>
            <a:ext cx="8229600" cy="4068763"/>
          </a:xfrm>
        </p:spPr>
        <p:txBody>
          <a:bodyPr/>
          <a:lstStyle/>
          <a:p>
            <a:pPr marL="0" indent="0">
              <a:buFont typeface="Arial" panose="020B0604020202020204" pitchFamily="34" charset="0"/>
              <a:buNone/>
              <a:defRPr/>
            </a:pPr>
            <a:r>
              <a:rPr lang="en-US" altLang="en-US" dirty="0"/>
              <a:t>Social Change is similar to an epidemic</a:t>
            </a:r>
          </a:p>
          <a:p>
            <a:pPr>
              <a:defRPr/>
            </a:pPr>
            <a:r>
              <a:rPr lang="en-US" altLang="en-US" dirty="0"/>
              <a:t>An empowering vision by a small number of committed people can create epidemics of ideas that will </a:t>
            </a:r>
            <a:r>
              <a:rPr lang="en-US" altLang="en-US" b="1" dirty="0"/>
              <a:t>change the world.</a:t>
            </a:r>
          </a:p>
          <a:p>
            <a:pPr marL="0" indent="0">
              <a:buFont typeface="Arial" panose="020B0604020202020204" pitchFamily="34" charset="0"/>
              <a:buNone/>
              <a:defRPr/>
            </a:pPr>
            <a:r>
              <a:rPr lang="en-US" altLang="en-US" b="1" dirty="0"/>
              <a:t>	</a:t>
            </a:r>
            <a:r>
              <a:rPr lang="en-US" altLang="en-US" i="1" dirty="0"/>
              <a:t>The Tipping Point </a:t>
            </a:r>
            <a:r>
              <a:rPr lang="en-US" altLang="en-US" dirty="0"/>
              <a:t>by Malcolm Gladwell</a:t>
            </a:r>
          </a:p>
          <a:p>
            <a:pPr marL="0" indent="0">
              <a:buFont typeface="Arial" panose="020B0604020202020204" pitchFamily="34" charset="0"/>
              <a:buNone/>
              <a:defRPr/>
            </a:pPr>
            <a:endParaRPr lang="en-US" altLang="en-US" b="1" dirty="0"/>
          </a:p>
          <a:p>
            <a:pPr>
              <a:defRPr/>
            </a:pPr>
            <a:endParaRPr lang="en-US" dirty="0"/>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2CDC37DC-99ED-4732-BEBC-4FEDB497ABBF}"/>
              </a:ext>
            </a:extLst>
          </p:cNvPr>
          <p:cNvSpPr>
            <a:spLocks noGrp="1"/>
          </p:cNvSpPr>
          <p:nvPr>
            <p:ph type="title"/>
          </p:nvPr>
        </p:nvSpPr>
        <p:spPr/>
        <p:txBody>
          <a:bodyPr/>
          <a:lstStyle/>
          <a:p>
            <a:r>
              <a:rPr lang="en-US" altLang="en-US" sz="3600"/>
              <a:t>Preschool Students Learn the TV Song (Tune is </a:t>
            </a:r>
            <a:r>
              <a:rPr lang="en-US" altLang="en-US" sz="3600" i="1"/>
              <a:t>Frere Jacques – </a:t>
            </a:r>
            <a:r>
              <a:rPr lang="en-US" altLang="en-US" sz="3600"/>
              <a:t>Verse 1)</a:t>
            </a:r>
          </a:p>
        </p:txBody>
      </p:sp>
      <p:graphicFrame>
        <p:nvGraphicFramePr>
          <p:cNvPr id="4" name="Content Placeholder 3">
            <a:extLst>
              <a:ext uri="{FF2B5EF4-FFF2-40B4-BE49-F238E27FC236}">
                <a16:creationId xmlns:a16="http://schemas.microsoft.com/office/drawing/2014/main" id="{CC0DE9CE-9132-41B3-BF97-12C7CA5052FD}"/>
              </a:ext>
            </a:extLst>
          </p:cNvPr>
          <p:cNvGraphicFramePr>
            <a:graphicFrameLocks noGrp="1"/>
          </p:cNvGraphicFramePr>
          <p:nvPr>
            <p:ph idx="1"/>
          </p:nvPr>
        </p:nvGraphicFramePr>
        <p:xfrm>
          <a:off x="609600" y="1600200"/>
          <a:ext cx="8077200" cy="4953000"/>
        </p:xfrm>
        <a:graphic>
          <a:graphicData uri="http://schemas.openxmlformats.org/drawingml/2006/table">
            <a:tbl>
              <a:tblPr firstRow="1" bandRow="1">
                <a:tableStyleId>{5C22544A-7EE6-4342-B048-85BDC9FD1C3A}</a:tableStyleId>
              </a:tblPr>
              <a:tblGrid>
                <a:gridCol w="4038600">
                  <a:extLst>
                    <a:ext uri="{9D8B030D-6E8A-4147-A177-3AD203B41FA5}">
                      <a16:colId xmlns:a16="http://schemas.microsoft.com/office/drawing/2014/main" val="20000"/>
                    </a:ext>
                  </a:extLst>
                </a:gridCol>
                <a:gridCol w="4038600">
                  <a:extLst>
                    <a:ext uri="{9D8B030D-6E8A-4147-A177-3AD203B41FA5}">
                      <a16:colId xmlns:a16="http://schemas.microsoft.com/office/drawing/2014/main" val="20001"/>
                    </a:ext>
                  </a:extLst>
                </a:gridCol>
              </a:tblGrid>
              <a:tr h="4953000">
                <a:tc>
                  <a:txBody>
                    <a:bodyPr/>
                    <a:lstStyle/>
                    <a:p>
                      <a:r>
                        <a:rPr lang="en-US" sz="2400" dirty="0">
                          <a:solidFill>
                            <a:schemeClr val="tx1"/>
                          </a:solidFill>
                        </a:rPr>
                        <a:t>If</a:t>
                      </a:r>
                      <a:r>
                        <a:rPr lang="en-US" sz="2400" baseline="0" dirty="0">
                          <a:solidFill>
                            <a:schemeClr val="tx1"/>
                          </a:solidFill>
                        </a:rPr>
                        <a:t> </a:t>
                      </a:r>
                      <a:r>
                        <a:rPr lang="en-US" sz="2400" dirty="0">
                          <a:solidFill>
                            <a:schemeClr val="tx1"/>
                          </a:solidFill>
                        </a:rPr>
                        <a:t>you </a:t>
                      </a:r>
                      <a:r>
                        <a:rPr lang="en-US" sz="2400" u="sng" dirty="0">
                          <a:solidFill>
                            <a:schemeClr val="tx1"/>
                          </a:solidFill>
                        </a:rPr>
                        <a:t>watch </a:t>
                      </a:r>
                      <a:r>
                        <a:rPr lang="en-US" sz="2400" dirty="0">
                          <a:solidFill>
                            <a:schemeClr val="tx1"/>
                          </a:solidFill>
                        </a:rPr>
                        <a:t>TV all</a:t>
                      </a:r>
                      <a:r>
                        <a:rPr lang="en-US" sz="2400" baseline="0" dirty="0">
                          <a:solidFill>
                            <a:schemeClr val="tx1"/>
                          </a:solidFill>
                        </a:rPr>
                        <a:t> day long</a:t>
                      </a:r>
                    </a:p>
                    <a:p>
                      <a:endParaRPr lang="en-US" sz="1400" baseline="0" dirty="0">
                        <a:solidFill>
                          <a:schemeClr val="tx1"/>
                        </a:solidFill>
                      </a:endParaRPr>
                    </a:p>
                    <a:p>
                      <a:r>
                        <a:rPr lang="en-US" sz="2400" baseline="0" dirty="0">
                          <a:solidFill>
                            <a:schemeClr val="tx1"/>
                          </a:solidFill>
                        </a:rPr>
                        <a:t>All </a:t>
                      </a:r>
                      <a:r>
                        <a:rPr lang="en-US" sz="2400" b="1" u="sng" baseline="0" dirty="0">
                          <a:solidFill>
                            <a:schemeClr val="tx1"/>
                          </a:solidFill>
                        </a:rPr>
                        <a:t>day</a:t>
                      </a:r>
                      <a:r>
                        <a:rPr lang="en-US" sz="2400" b="1" baseline="0" dirty="0">
                          <a:solidFill>
                            <a:schemeClr val="tx1"/>
                          </a:solidFill>
                        </a:rPr>
                        <a:t> </a:t>
                      </a:r>
                      <a:r>
                        <a:rPr lang="en-US" sz="2400" baseline="0" dirty="0">
                          <a:solidFill>
                            <a:schemeClr val="tx1"/>
                          </a:solidFill>
                        </a:rPr>
                        <a:t>long, all </a:t>
                      </a:r>
                      <a:r>
                        <a:rPr lang="en-US" sz="2400" u="sng" baseline="0" dirty="0">
                          <a:solidFill>
                            <a:schemeClr val="tx1"/>
                          </a:solidFill>
                        </a:rPr>
                        <a:t>day</a:t>
                      </a:r>
                      <a:r>
                        <a:rPr lang="en-US" sz="2400" baseline="0" dirty="0">
                          <a:solidFill>
                            <a:schemeClr val="tx1"/>
                          </a:solidFill>
                        </a:rPr>
                        <a:t> long</a:t>
                      </a:r>
                    </a:p>
                    <a:p>
                      <a:endParaRPr lang="en-US" sz="1400" baseline="0" dirty="0">
                        <a:solidFill>
                          <a:schemeClr val="tx1"/>
                        </a:solidFill>
                      </a:endParaRPr>
                    </a:p>
                    <a:p>
                      <a:r>
                        <a:rPr lang="en-US" sz="2400" baseline="0" dirty="0">
                          <a:solidFill>
                            <a:schemeClr val="tx1"/>
                          </a:solidFill>
                        </a:rPr>
                        <a:t>You won’t be as </a:t>
                      </a:r>
                      <a:r>
                        <a:rPr lang="en-US" sz="2400" u="sng" baseline="0" dirty="0">
                          <a:solidFill>
                            <a:schemeClr val="tx1"/>
                          </a:solidFill>
                        </a:rPr>
                        <a:t>HEALTHY</a:t>
                      </a:r>
                    </a:p>
                    <a:p>
                      <a:endParaRPr lang="en-US" sz="1400" baseline="0" dirty="0">
                        <a:solidFill>
                          <a:schemeClr val="tx1"/>
                        </a:solidFill>
                      </a:endParaRPr>
                    </a:p>
                    <a:p>
                      <a:r>
                        <a:rPr lang="en-US" sz="2400" baseline="0" dirty="0">
                          <a:solidFill>
                            <a:schemeClr val="tx1"/>
                          </a:solidFill>
                        </a:rPr>
                        <a:t>You won’t be as </a:t>
                      </a:r>
                      <a:r>
                        <a:rPr lang="en-US" sz="2400" u="sng" baseline="0" dirty="0">
                          <a:solidFill>
                            <a:schemeClr val="tx1"/>
                          </a:solidFill>
                        </a:rPr>
                        <a:t>FRIENDLY</a:t>
                      </a:r>
                    </a:p>
                    <a:p>
                      <a:endParaRPr lang="en-US" sz="1400" baseline="0" dirty="0">
                        <a:solidFill>
                          <a:schemeClr val="tx1"/>
                        </a:solidFill>
                      </a:endParaRPr>
                    </a:p>
                    <a:p>
                      <a:r>
                        <a:rPr lang="en-US" sz="2400" baseline="0" dirty="0">
                          <a:solidFill>
                            <a:schemeClr val="tx1"/>
                          </a:solidFill>
                        </a:rPr>
                        <a:t>Or as </a:t>
                      </a:r>
                      <a:r>
                        <a:rPr lang="en-US" sz="2400" u="sng" baseline="0" dirty="0">
                          <a:solidFill>
                            <a:schemeClr val="tx1"/>
                          </a:solidFill>
                        </a:rPr>
                        <a:t>SMART</a:t>
                      </a:r>
                      <a:r>
                        <a:rPr lang="en-US" sz="2400" baseline="0" dirty="0">
                          <a:solidFill>
                            <a:schemeClr val="tx1"/>
                          </a:solidFill>
                        </a:rPr>
                        <a:t>,  or as </a:t>
                      </a:r>
                      <a:r>
                        <a:rPr lang="en-US" sz="2400" u="sng" baseline="0" dirty="0">
                          <a:solidFill>
                            <a:schemeClr val="tx1"/>
                          </a:solidFill>
                        </a:rPr>
                        <a:t>SMART</a:t>
                      </a:r>
                    </a:p>
                    <a:p>
                      <a:endParaRPr lang="en-US" sz="2400" u="sng" baseline="0" dirty="0">
                        <a:solidFill>
                          <a:schemeClr val="tx1"/>
                        </a:solidFill>
                      </a:endParaRPr>
                    </a:p>
                    <a:p>
                      <a:endParaRPr lang="en-US" sz="2400" u="sng" baseline="0" dirty="0">
                        <a:solidFill>
                          <a:schemeClr val="tx1"/>
                        </a:solidFill>
                      </a:endParaRPr>
                    </a:p>
                    <a:p>
                      <a:endParaRPr lang="en-US" sz="2400" u="sng" baseline="0" dirty="0">
                        <a:solidFill>
                          <a:schemeClr val="tx1"/>
                        </a:solidFill>
                      </a:endParaRPr>
                    </a:p>
                    <a:p>
                      <a:endParaRPr lang="en-US" sz="2400" u="sng" baseline="0" dirty="0">
                        <a:solidFill>
                          <a:schemeClr val="tx1"/>
                        </a:solidFill>
                      </a:endParaRPr>
                    </a:p>
                    <a:p>
                      <a:r>
                        <a:rPr lang="en-US" sz="2400" u="none" baseline="0" dirty="0">
                          <a:solidFill>
                            <a:schemeClr val="tx1"/>
                          </a:solidFill>
                        </a:rPr>
                        <a:t>        HEALTHY              FRIENDLY         </a:t>
                      </a:r>
                    </a:p>
                  </a:txBody>
                  <a:tcPr marL="91441" marR="91441" marT="45698" marB="45698">
                    <a:solidFill>
                      <a:schemeClr val="bg1"/>
                    </a:solidFill>
                  </a:tcPr>
                </a:tc>
                <a:tc>
                  <a:txBody>
                    <a:bodyPr/>
                    <a:lstStyle/>
                    <a:p>
                      <a:r>
                        <a:rPr lang="en-US" sz="2400" dirty="0">
                          <a:solidFill>
                            <a:schemeClr val="tx1"/>
                          </a:solidFill>
                        </a:rPr>
                        <a:t>V fingers to eyes</a:t>
                      </a:r>
                    </a:p>
                    <a:p>
                      <a:endParaRPr lang="en-US" sz="1400" dirty="0">
                        <a:solidFill>
                          <a:schemeClr val="tx1"/>
                        </a:solidFill>
                      </a:endParaRPr>
                    </a:p>
                    <a:p>
                      <a:r>
                        <a:rPr lang="en-US" sz="2400" dirty="0">
                          <a:solidFill>
                            <a:schemeClr val="tx1"/>
                          </a:solidFill>
                        </a:rPr>
                        <a:t>arm</a:t>
                      </a:r>
                      <a:r>
                        <a:rPr lang="en-US" sz="2400" baseline="0" dirty="0">
                          <a:solidFill>
                            <a:schemeClr val="tx1"/>
                          </a:solidFill>
                        </a:rPr>
                        <a:t> across/arm up </a:t>
                      </a:r>
                    </a:p>
                    <a:p>
                      <a:endParaRPr lang="en-US" sz="1400" baseline="0" dirty="0">
                        <a:solidFill>
                          <a:schemeClr val="tx1"/>
                        </a:solidFill>
                      </a:endParaRPr>
                    </a:p>
                    <a:p>
                      <a:r>
                        <a:rPr lang="en-US" sz="2400" baseline="0" dirty="0">
                          <a:solidFill>
                            <a:schemeClr val="tx1"/>
                          </a:solidFill>
                        </a:rPr>
                        <a:t>make muscle man arms</a:t>
                      </a:r>
                    </a:p>
                    <a:p>
                      <a:endParaRPr lang="en-US" sz="1400" baseline="0" dirty="0">
                        <a:solidFill>
                          <a:schemeClr val="tx1"/>
                        </a:solidFill>
                      </a:endParaRPr>
                    </a:p>
                    <a:p>
                      <a:r>
                        <a:rPr lang="en-US" sz="2400" baseline="0" dirty="0">
                          <a:solidFill>
                            <a:schemeClr val="tx1"/>
                          </a:solidFill>
                        </a:rPr>
                        <a:t>fingers wiggle past cheeks</a:t>
                      </a:r>
                    </a:p>
                    <a:p>
                      <a:endParaRPr lang="en-US" sz="1400" u="sng" baseline="0" dirty="0">
                        <a:solidFill>
                          <a:schemeClr val="tx1"/>
                        </a:solidFill>
                      </a:endParaRPr>
                    </a:p>
                    <a:p>
                      <a:r>
                        <a:rPr lang="en-US" sz="2400" baseline="0" dirty="0">
                          <a:solidFill>
                            <a:schemeClr val="tx1"/>
                          </a:solidFill>
                        </a:rPr>
                        <a:t>hand to forehead-outward</a:t>
                      </a:r>
                    </a:p>
                    <a:p>
                      <a:endParaRPr lang="en-US" sz="2400" baseline="0" dirty="0">
                        <a:solidFill>
                          <a:schemeClr val="tx1"/>
                        </a:solidFill>
                      </a:endParaRPr>
                    </a:p>
                    <a:p>
                      <a:r>
                        <a:rPr lang="en-US" sz="2400" dirty="0">
                          <a:solidFill>
                            <a:schemeClr val="tx1"/>
                          </a:solidFill>
                        </a:rPr>
                        <a:t>  </a:t>
                      </a:r>
                    </a:p>
                    <a:p>
                      <a:endParaRPr lang="en-US" sz="2400" dirty="0">
                        <a:solidFill>
                          <a:schemeClr val="tx1"/>
                        </a:solidFill>
                      </a:endParaRPr>
                    </a:p>
                    <a:p>
                      <a:endParaRPr lang="en-US" sz="2400" dirty="0">
                        <a:solidFill>
                          <a:schemeClr val="tx1"/>
                        </a:solidFill>
                      </a:endParaRPr>
                    </a:p>
                    <a:p>
                      <a:r>
                        <a:rPr lang="en-US" sz="2400" dirty="0">
                          <a:solidFill>
                            <a:schemeClr val="tx1"/>
                          </a:solidFill>
                        </a:rPr>
                        <a:t>                SMART</a:t>
                      </a:r>
                    </a:p>
                  </a:txBody>
                  <a:tcPr marL="91441" marR="91441" marT="45698" marB="45698">
                    <a:solidFill>
                      <a:schemeClr val="bg1"/>
                    </a:solidFill>
                  </a:tcPr>
                </a:tc>
                <a:extLst>
                  <a:ext uri="{0D108BD9-81ED-4DB2-BD59-A6C34878D82A}">
                    <a16:rowId xmlns:a16="http://schemas.microsoft.com/office/drawing/2014/main" val="10000"/>
                  </a:ext>
                </a:extLst>
              </a:tr>
            </a:tbl>
          </a:graphicData>
        </a:graphic>
      </p:graphicFrame>
      <p:pic>
        <p:nvPicPr>
          <p:cNvPr id="44043" name="Picture 2" descr="j0233051">
            <a:extLst>
              <a:ext uri="{FF2B5EF4-FFF2-40B4-BE49-F238E27FC236}">
                <a16:creationId xmlns:a16="http://schemas.microsoft.com/office/drawing/2014/main" id="{B4E8076C-B31E-472F-B0B1-27CD0AC785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7550" y="4606925"/>
            <a:ext cx="16764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4" name="Picture 5" descr="j0232895">
            <a:extLst>
              <a:ext uri="{FF2B5EF4-FFF2-40B4-BE49-F238E27FC236}">
                <a16:creationId xmlns:a16="http://schemas.microsoft.com/office/drawing/2014/main" id="{1A162E65-F3AF-45B9-AD7E-17908C7BD5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392613"/>
            <a:ext cx="931863"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2" descr="j0232607">
            <a:extLst>
              <a:ext uri="{FF2B5EF4-FFF2-40B4-BE49-F238E27FC236}">
                <a16:creationId xmlns:a16="http://schemas.microsoft.com/office/drawing/2014/main" id="{81E391F7-A669-4F3C-9F1C-99F546635F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4516438"/>
            <a:ext cx="1016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4884757"/>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A3899340-8DC3-4937-B0B5-7C54C52AAD64}"/>
              </a:ext>
            </a:extLst>
          </p:cNvPr>
          <p:cNvGraphicFramePr>
            <a:graphicFrameLocks noGrp="1"/>
          </p:cNvGraphicFramePr>
          <p:nvPr>
            <p:ph idx="1"/>
          </p:nvPr>
        </p:nvGraphicFramePr>
        <p:xfrm>
          <a:off x="533400" y="1676400"/>
          <a:ext cx="7620000" cy="4244976"/>
        </p:xfrm>
        <a:graphic>
          <a:graphicData uri="http://schemas.openxmlformats.org/drawingml/2006/table">
            <a:tbl>
              <a:tblPr firstRow="1" bandRow="1">
                <a:tableStyleId>{5C22544A-7EE6-4342-B048-85BDC9FD1C3A}</a:tableStyleId>
              </a:tblPr>
              <a:tblGrid>
                <a:gridCol w="25400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2540000">
                  <a:extLst>
                    <a:ext uri="{9D8B030D-6E8A-4147-A177-3AD203B41FA5}">
                      <a16:colId xmlns:a16="http://schemas.microsoft.com/office/drawing/2014/main" val="20002"/>
                    </a:ext>
                  </a:extLst>
                </a:gridCol>
              </a:tblGrid>
              <a:tr h="707496">
                <a:tc gridSpan="3">
                  <a:txBody>
                    <a:bodyPr/>
                    <a:lstStyle/>
                    <a:p>
                      <a:pPr algn="ctr"/>
                      <a:r>
                        <a:rPr lang="en-US" altLang="en-US" sz="2800" dirty="0"/>
                        <a:t>Violence in Cartoons Chart </a:t>
                      </a:r>
                      <a:endParaRPr lang="en-US" sz="2800" dirty="0"/>
                    </a:p>
                  </a:txBody>
                  <a:tcPr marT="45712" marB="45712"/>
                </a:tc>
                <a:tc hMerge="1">
                  <a:txBody>
                    <a:bodyPr/>
                    <a:lstStyle/>
                    <a:p>
                      <a:endParaRPr lang="en-US" sz="2800" dirty="0"/>
                    </a:p>
                  </a:txBody>
                  <a:tcPr marT="45717" marB="45717"/>
                </a:tc>
                <a:tc hMerge="1">
                  <a:txBody>
                    <a:bodyPr/>
                    <a:lstStyle/>
                    <a:p>
                      <a:endParaRPr lang="en-US" sz="2800" dirty="0"/>
                    </a:p>
                  </a:txBody>
                  <a:tcPr marT="45717" marB="45717"/>
                </a:tc>
                <a:extLst>
                  <a:ext uri="{0D108BD9-81ED-4DB2-BD59-A6C34878D82A}">
                    <a16:rowId xmlns:a16="http://schemas.microsoft.com/office/drawing/2014/main" val="10000"/>
                  </a:ext>
                </a:extLst>
              </a:tr>
              <a:tr h="707496">
                <a:tc>
                  <a:txBody>
                    <a:bodyPr/>
                    <a:lstStyle/>
                    <a:p>
                      <a:r>
                        <a:rPr lang="en-US" sz="2800" dirty="0"/>
                        <a:t>Action</a:t>
                      </a:r>
                    </a:p>
                  </a:txBody>
                  <a:tcPr marT="45712" marB="45712"/>
                </a:tc>
                <a:tc>
                  <a:txBody>
                    <a:bodyPr/>
                    <a:lstStyle/>
                    <a:p>
                      <a:r>
                        <a:rPr lang="en-US" sz="2800" dirty="0"/>
                        <a:t>TALLY MARKS</a:t>
                      </a:r>
                    </a:p>
                  </a:txBody>
                  <a:tcPr marT="45712" marB="45712"/>
                </a:tc>
                <a:tc>
                  <a:txBody>
                    <a:bodyPr/>
                    <a:lstStyle/>
                    <a:p>
                      <a:r>
                        <a:rPr lang="en-US" sz="2800" dirty="0"/>
                        <a:t>NUMBER</a:t>
                      </a:r>
                    </a:p>
                  </a:txBody>
                  <a:tcPr marT="45712" marB="45712"/>
                </a:tc>
                <a:extLst>
                  <a:ext uri="{0D108BD9-81ED-4DB2-BD59-A6C34878D82A}">
                    <a16:rowId xmlns:a16="http://schemas.microsoft.com/office/drawing/2014/main" val="10001"/>
                  </a:ext>
                </a:extLst>
              </a:tr>
              <a:tr h="707496">
                <a:tc>
                  <a:txBody>
                    <a:bodyPr/>
                    <a:lstStyle/>
                    <a:p>
                      <a:r>
                        <a:rPr lang="en-US" sz="1800" dirty="0"/>
                        <a:t>HIT</a:t>
                      </a:r>
                    </a:p>
                  </a:txBody>
                  <a:tcPr marT="45712" marB="45712"/>
                </a:tc>
                <a:tc>
                  <a:txBody>
                    <a:bodyPr/>
                    <a:lstStyle/>
                    <a:p>
                      <a:endParaRPr lang="en-US" sz="1800" dirty="0"/>
                    </a:p>
                  </a:txBody>
                  <a:tcPr marT="45712" marB="45712"/>
                </a:tc>
                <a:tc>
                  <a:txBody>
                    <a:bodyPr/>
                    <a:lstStyle/>
                    <a:p>
                      <a:endParaRPr lang="en-US" sz="1800" dirty="0"/>
                    </a:p>
                  </a:txBody>
                  <a:tcPr marT="45712" marB="45712"/>
                </a:tc>
                <a:extLst>
                  <a:ext uri="{0D108BD9-81ED-4DB2-BD59-A6C34878D82A}">
                    <a16:rowId xmlns:a16="http://schemas.microsoft.com/office/drawing/2014/main" val="10002"/>
                  </a:ext>
                </a:extLst>
              </a:tr>
              <a:tr h="707496">
                <a:tc>
                  <a:txBody>
                    <a:bodyPr/>
                    <a:lstStyle/>
                    <a:p>
                      <a:r>
                        <a:rPr lang="en-US" sz="1800" dirty="0"/>
                        <a:t>KICK</a:t>
                      </a:r>
                    </a:p>
                  </a:txBody>
                  <a:tcPr marT="45712" marB="45712"/>
                </a:tc>
                <a:tc>
                  <a:txBody>
                    <a:bodyPr/>
                    <a:lstStyle/>
                    <a:p>
                      <a:endParaRPr lang="en-US" sz="1800" dirty="0"/>
                    </a:p>
                  </a:txBody>
                  <a:tcPr marT="45712" marB="45712"/>
                </a:tc>
                <a:tc>
                  <a:txBody>
                    <a:bodyPr/>
                    <a:lstStyle/>
                    <a:p>
                      <a:endParaRPr lang="en-US" sz="1800" dirty="0"/>
                    </a:p>
                  </a:txBody>
                  <a:tcPr marT="45712" marB="45712"/>
                </a:tc>
                <a:extLst>
                  <a:ext uri="{0D108BD9-81ED-4DB2-BD59-A6C34878D82A}">
                    <a16:rowId xmlns:a16="http://schemas.microsoft.com/office/drawing/2014/main" val="10003"/>
                  </a:ext>
                </a:extLst>
              </a:tr>
              <a:tr h="707496">
                <a:tc>
                  <a:txBody>
                    <a:bodyPr/>
                    <a:lstStyle/>
                    <a:p>
                      <a:r>
                        <a:rPr lang="en-US" sz="1800" dirty="0"/>
                        <a:t>PUNCH</a:t>
                      </a:r>
                    </a:p>
                  </a:txBody>
                  <a:tcPr marT="45712" marB="45712"/>
                </a:tc>
                <a:tc>
                  <a:txBody>
                    <a:bodyPr/>
                    <a:lstStyle/>
                    <a:p>
                      <a:endParaRPr lang="en-US" sz="1800" dirty="0"/>
                    </a:p>
                  </a:txBody>
                  <a:tcPr marT="45712" marB="45712"/>
                </a:tc>
                <a:tc>
                  <a:txBody>
                    <a:bodyPr/>
                    <a:lstStyle/>
                    <a:p>
                      <a:endParaRPr lang="en-US" sz="1800" dirty="0"/>
                    </a:p>
                  </a:txBody>
                  <a:tcPr marT="45712" marB="45712"/>
                </a:tc>
                <a:extLst>
                  <a:ext uri="{0D108BD9-81ED-4DB2-BD59-A6C34878D82A}">
                    <a16:rowId xmlns:a16="http://schemas.microsoft.com/office/drawing/2014/main" val="10004"/>
                  </a:ext>
                </a:extLst>
              </a:tr>
              <a:tr h="707496">
                <a:tc>
                  <a:txBody>
                    <a:bodyPr/>
                    <a:lstStyle/>
                    <a:p>
                      <a:r>
                        <a:rPr lang="en-US" sz="1800" dirty="0"/>
                        <a:t>BULLY</a:t>
                      </a:r>
                    </a:p>
                  </a:txBody>
                  <a:tcPr marT="45712" marB="45712"/>
                </a:tc>
                <a:tc>
                  <a:txBody>
                    <a:bodyPr/>
                    <a:lstStyle/>
                    <a:p>
                      <a:endParaRPr lang="en-US" sz="1800" dirty="0"/>
                    </a:p>
                  </a:txBody>
                  <a:tcPr marT="45712" marB="45712"/>
                </a:tc>
                <a:tc>
                  <a:txBody>
                    <a:bodyPr/>
                    <a:lstStyle/>
                    <a:p>
                      <a:endParaRPr lang="en-US" sz="1800" dirty="0"/>
                    </a:p>
                  </a:txBody>
                  <a:tcPr marT="45712" marB="45712"/>
                </a:tc>
                <a:extLst>
                  <a:ext uri="{0D108BD9-81ED-4DB2-BD59-A6C34878D82A}">
                    <a16:rowId xmlns:a16="http://schemas.microsoft.com/office/drawing/2014/main" val="10005"/>
                  </a:ext>
                </a:extLst>
              </a:tr>
            </a:tbl>
          </a:graphicData>
        </a:graphic>
      </p:graphicFrame>
      <p:sp>
        <p:nvSpPr>
          <p:cNvPr id="54302" name="Title 1">
            <a:extLst>
              <a:ext uri="{FF2B5EF4-FFF2-40B4-BE49-F238E27FC236}">
                <a16:creationId xmlns:a16="http://schemas.microsoft.com/office/drawing/2014/main" id="{109F72A6-373A-4534-8257-982C6FFEA2DE}"/>
              </a:ext>
            </a:extLst>
          </p:cNvPr>
          <p:cNvSpPr>
            <a:spLocks noGrp="1"/>
          </p:cNvSpPr>
          <p:nvPr>
            <p:ph type="title"/>
          </p:nvPr>
        </p:nvSpPr>
        <p:spPr>
          <a:ln w="28575">
            <a:solidFill>
              <a:schemeClr val="tx1"/>
            </a:solidFill>
            <a:miter lim="800000"/>
            <a:headEnd/>
            <a:tailEnd/>
          </a:ln>
        </p:spPr>
        <p:txBody>
          <a:bodyPr/>
          <a:lstStyle/>
          <a:p>
            <a:pPr>
              <a:lnSpc>
                <a:spcPct val="80000"/>
              </a:lnSpc>
            </a:pPr>
            <a:br>
              <a:rPr lang="en-US" altLang="en-US" sz="4000" b="1" dirty="0"/>
            </a:br>
            <a:br>
              <a:rPr lang="en-US" altLang="en-US" sz="4000" b="1" dirty="0"/>
            </a:br>
            <a:r>
              <a:rPr lang="en-US" altLang="en-US" sz="4000" dirty="0">
                <a:solidFill>
                  <a:schemeClr val="accent2"/>
                </a:solidFill>
              </a:rPr>
              <a:t>Students Conduct Research </a:t>
            </a:r>
            <a:br>
              <a:rPr lang="en-US" altLang="en-US" sz="4000" dirty="0">
                <a:solidFill>
                  <a:schemeClr val="accent2"/>
                </a:solidFill>
              </a:rPr>
            </a:br>
            <a:br>
              <a:rPr lang="en-US" altLang="en-US" sz="4000" b="1" dirty="0"/>
            </a:br>
            <a:br>
              <a:rPr lang="en-US" altLang="en-US" sz="3200" dirty="0">
                <a:solidFill>
                  <a:srgbClr val="FF0000"/>
                </a:solidFill>
              </a:rPr>
            </a:br>
            <a:endParaRPr lang="en-US" altLang="en-US" sz="3200" dirty="0">
              <a:solidFill>
                <a:srgbClr val="FF0000"/>
              </a:solidFill>
            </a:endParaRPr>
          </a:p>
        </p:txBody>
      </p:sp>
    </p:spTree>
    <p:extLst>
      <p:ext uri="{BB962C8B-B14F-4D97-AF65-F5344CB8AC3E}">
        <p14:creationId xmlns:p14="http://schemas.microsoft.com/office/powerpoint/2010/main" val="256377568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3">
            <a:extLst>
              <a:ext uri="{FF2B5EF4-FFF2-40B4-BE49-F238E27FC236}">
                <a16:creationId xmlns:a16="http://schemas.microsoft.com/office/drawing/2014/main" id="{CA995D8F-820D-4E31-B29A-48872555B0E9}"/>
              </a:ext>
            </a:extLst>
          </p:cNvPr>
          <p:cNvSpPr>
            <a:spLocks noGrp="1"/>
          </p:cNvSpPr>
          <p:nvPr>
            <p:ph idx="4294967295"/>
          </p:nvPr>
        </p:nvSpPr>
        <p:spPr>
          <a:xfrm>
            <a:off x="457200" y="304800"/>
            <a:ext cx="8305800" cy="5821363"/>
          </a:xfrm>
        </p:spPr>
        <p:txBody>
          <a:bodyPr/>
          <a:lstStyle/>
          <a:p>
            <a:pPr marL="0" indent="0">
              <a:buFont typeface="Arial" panose="020B0604020202020204" pitchFamily="34" charset="0"/>
              <a:buNone/>
            </a:pPr>
            <a:r>
              <a:rPr lang="en-US" altLang="en-US"/>
              <a:t>Dear ___________________,</a:t>
            </a:r>
          </a:p>
          <a:p>
            <a:pPr marL="0" indent="0">
              <a:buFont typeface="Arial" panose="020B0604020202020204" pitchFamily="34" charset="0"/>
              <a:buNone/>
            </a:pPr>
            <a:r>
              <a:rPr lang="en-US" altLang="en-US"/>
              <a:t>Today we watched _______________________.  While we watched the show, we looked for _____________________________________.  </a:t>
            </a:r>
          </a:p>
          <a:p>
            <a:pPr marL="0" indent="0">
              <a:buFont typeface="Arial" panose="020B0604020202020204" pitchFamily="34" charset="0"/>
              <a:buNone/>
            </a:pPr>
            <a:r>
              <a:rPr lang="en-US" altLang="en-US"/>
              <a:t>I was ____________________.  We found that ___________________________________________________________________________________________.  </a:t>
            </a:r>
          </a:p>
          <a:p>
            <a:pPr marL="0" indent="0">
              <a:buFont typeface="Arial" panose="020B0604020202020204" pitchFamily="34" charset="0"/>
              <a:buNone/>
            </a:pPr>
            <a:r>
              <a:rPr lang="en-US" altLang="en-US"/>
              <a:t>I plan to think carefully about what I watch on TV!  I hope you do to! </a:t>
            </a:r>
          </a:p>
          <a:p>
            <a:pPr marL="0" indent="0">
              <a:buFont typeface="Arial" panose="020B0604020202020204" pitchFamily="34" charset="0"/>
              <a:buNone/>
            </a:pPr>
            <a:r>
              <a:rPr lang="en-US" altLang="en-US"/>
              <a:t>Sincerely, </a:t>
            </a:r>
          </a:p>
          <a:p>
            <a:pPr marL="0" indent="0">
              <a:buFont typeface="Arial" panose="020B0604020202020204" pitchFamily="34" charset="0"/>
              <a:buNone/>
            </a:pPr>
            <a:r>
              <a:rPr lang="en-US" altLang="en-US"/>
              <a:t>________________	</a:t>
            </a:r>
          </a:p>
          <a:p>
            <a:pPr marL="0" indent="0">
              <a:buFont typeface="Arial" panose="020B0604020202020204" pitchFamily="34" charset="0"/>
              <a:buNone/>
            </a:pPr>
            <a:br>
              <a:rPr lang="en-US" altLang="en-US"/>
            </a:br>
            <a:r>
              <a:rPr lang="en-US" altLang="en-US"/>
              <a:t> </a:t>
            </a:r>
          </a:p>
          <a:p>
            <a:pPr marL="0" indent="0">
              <a:buFont typeface="Arial" panose="020B0604020202020204" pitchFamily="34" charset="0"/>
              <a:buNone/>
            </a:pPr>
            <a:endParaRPr lang="en-US" altLang="en-US"/>
          </a:p>
        </p:txBody>
      </p:sp>
    </p:spTree>
    <p:extLst>
      <p:ext uri="{BB962C8B-B14F-4D97-AF65-F5344CB8AC3E}">
        <p14:creationId xmlns:p14="http://schemas.microsoft.com/office/powerpoint/2010/main" val="4004488230"/>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A0F92A4F-43E6-46FA-A5BE-15A40C74071D}"/>
              </a:ext>
            </a:extLst>
          </p:cNvPr>
          <p:cNvSpPr>
            <a:spLocks noGrp="1"/>
          </p:cNvSpPr>
          <p:nvPr>
            <p:ph type="title"/>
          </p:nvPr>
        </p:nvSpPr>
        <p:spPr/>
        <p:txBody>
          <a:bodyPr/>
          <a:lstStyle/>
          <a:p>
            <a:pPr algn="l"/>
            <a:r>
              <a:rPr lang="en-US" altLang="en-US" sz="3200"/>
              <a:t>In high school students compare different kinds of cartoons and collect data on physical aggression and social aggression.</a:t>
            </a:r>
          </a:p>
        </p:txBody>
      </p:sp>
      <p:pic>
        <p:nvPicPr>
          <p:cNvPr id="58371" name="Content Placeholder 5">
            <a:extLst>
              <a:ext uri="{FF2B5EF4-FFF2-40B4-BE49-F238E27FC236}">
                <a16:creationId xmlns:a16="http://schemas.microsoft.com/office/drawing/2014/main" id="{A4AF7B45-3A2A-44E9-B999-E14797B1362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76800" y="2209800"/>
            <a:ext cx="3505200" cy="2625725"/>
          </a:xfrm>
        </p:spPr>
      </p:pic>
      <p:pic>
        <p:nvPicPr>
          <p:cNvPr id="58372" name="Content Placeholder 4">
            <a:extLst>
              <a:ext uri="{FF2B5EF4-FFF2-40B4-BE49-F238E27FC236}">
                <a16:creationId xmlns:a16="http://schemas.microsoft.com/office/drawing/2014/main" id="{4D7039E8-4316-4AC6-A23C-097B610E7EA1}"/>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609600" y="2209800"/>
            <a:ext cx="3414713" cy="2743200"/>
          </a:xfrm>
        </p:spPr>
      </p:pic>
    </p:spTree>
    <p:extLst>
      <p:ext uri="{BB962C8B-B14F-4D97-AF65-F5344CB8AC3E}">
        <p14:creationId xmlns:p14="http://schemas.microsoft.com/office/powerpoint/2010/main" val="1541987127"/>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FCEF39A5-2AA9-4D32-BCBA-2BC08B5AFC63}"/>
              </a:ext>
            </a:extLst>
          </p:cNvPr>
          <p:cNvSpPr>
            <a:spLocks noGrp="1"/>
          </p:cNvSpPr>
          <p:nvPr>
            <p:ph type="title"/>
          </p:nvPr>
        </p:nvSpPr>
        <p:spPr>
          <a:ln w="28575">
            <a:solidFill>
              <a:schemeClr val="tx1"/>
            </a:solidFill>
            <a:miter lim="800000"/>
            <a:headEnd/>
            <a:tailEnd/>
          </a:ln>
        </p:spPr>
        <p:txBody>
          <a:bodyPr/>
          <a:lstStyle/>
          <a:p>
            <a:pPr>
              <a:lnSpc>
                <a:spcPct val="80000"/>
              </a:lnSpc>
            </a:pPr>
            <a:br>
              <a:rPr lang="en-US" altLang="en-US" sz="4000" b="1" dirty="0"/>
            </a:br>
            <a:br>
              <a:rPr lang="en-US" altLang="en-US" sz="4000" b="1" dirty="0"/>
            </a:br>
            <a:br>
              <a:rPr lang="en-US" altLang="en-US" sz="4000" b="1" dirty="0"/>
            </a:br>
            <a:r>
              <a:rPr lang="en-US" altLang="en-US" sz="4000" b="1" dirty="0"/>
              <a:t>4: </a:t>
            </a:r>
            <a:r>
              <a:rPr lang="en-US" altLang="en-US" sz="4000" dirty="0">
                <a:solidFill>
                  <a:schemeClr val="accent2"/>
                </a:solidFill>
              </a:rPr>
              <a:t>Develop New Media Habits! 1 + 3</a:t>
            </a:r>
            <a:br>
              <a:rPr lang="en-US" altLang="en-US" sz="4000" dirty="0">
                <a:solidFill>
                  <a:schemeClr val="accent2"/>
                </a:solidFill>
              </a:rPr>
            </a:br>
            <a:br>
              <a:rPr lang="en-US" altLang="en-US" sz="4000" dirty="0">
                <a:solidFill>
                  <a:schemeClr val="accent2"/>
                </a:solidFill>
              </a:rPr>
            </a:br>
            <a:br>
              <a:rPr lang="en-US" altLang="en-US" sz="4000" b="1" dirty="0"/>
            </a:br>
            <a:br>
              <a:rPr lang="en-US" altLang="en-US" sz="3200" dirty="0">
                <a:solidFill>
                  <a:srgbClr val="FF0000"/>
                </a:solidFill>
              </a:rPr>
            </a:br>
            <a:endParaRPr lang="en-US" altLang="en-US" sz="3200" dirty="0">
              <a:solidFill>
                <a:srgbClr val="FF0000"/>
              </a:solidFill>
            </a:endParaRPr>
          </a:p>
        </p:txBody>
      </p:sp>
      <p:pic>
        <p:nvPicPr>
          <p:cNvPr id="60419" name="Picture 2" descr="03">
            <a:extLst>
              <a:ext uri="{FF2B5EF4-FFF2-40B4-BE49-F238E27FC236}">
                <a16:creationId xmlns:a16="http://schemas.microsoft.com/office/drawing/2014/main" id="{D7CF4884-624D-472B-9CBF-1EE14271256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482" t="26436" r="2538" b="-8046"/>
          <a:stretch>
            <a:fillRect/>
          </a:stretch>
        </p:blipFill>
        <p:spPr>
          <a:xfrm>
            <a:off x="1295400" y="1600200"/>
            <a:ext cx="6286500" cy="5486400"/>
          </a:xfrm>
          <a:noFill/>
        </p:spPr>
      </p:pic>
    </p:spTree>
    <p:extLst>
      <p:ext uri="{BB962C8B-B14F-4D97-AF65-F5344CB8AC3E}">
        <p14:creationId xmlns:p14="http://schemas.microsoft.com/office/powerpoint/2010/main" val="102640395"/>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4">
            <a:extLst>
              <a:ext uri="{FF2B5EF4-FFF2-40B4-BE49-F238E27FC236}">
                <a16:creationId xmlns:a16="http://schemas.microsoft.com/office/drawing/2014/main" id="{D56B174F-8839-4B4A-8133-3B2FA9300FCE}"/>
              </a:ext>
            </a:extLst>
          </p:cNvPr>
          <p:cNvSpPr>
            <a:spLocks noGrp="1"/>
          </p:cNvSpPr>
          <p:nvPr>
            <p:ph type="title"/>
          </p:nvPr>
        </p:nvSpPr>
        <p:spPr>
          <a:xfrm>
            <a:off x="457200" y="274638"/>
            <a:ext cx="8229600" cy="1249362"/>
          </a:xfrm>
        </p:spPr>
        <p:txBody>
          <a:bodyPr/>
          <a:lstStyle/>
          <a:p>
            <a:pPr algn="l"/>
            <a:r>
              <a:rPr lang="en-US" altLang="en-US" sz="3200"/>
              <a:t>After participating in the Screen-Free Challenge, students learn how to create a budget for weekly screen use.</a:t>
            </a:r>
          </a:p>
        </p:txBody>
      </p:sp>
      <p:pic>
        <p:nvPicPr>
          <p:cNvPr id="62467" name="Content Placeholder 3" descr="circle graph 100">
            <a:extLst>
              <a:ext uri="{FF2B5EF4-FFF2-40B4-BE49-F238E27FC236}">
                <a16:creationId xmlns:a16="http://schemas.microsoft.com/office/drawing/2014/main" id="{53F62416-DA4C-4523-B10D-93DB47A7BC2F}"/>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47800" y="2438400"/>
            <a:ext cx="5334000" cy="3724275"/>
          </a:xfrm>
        </p:spPr>
      </p:pic>
      <p:sp>
        <p:nvSpPr>
          <p:cNvPr id="62468" name="Rectangle 5">
            <a:extLst>
              <a:ext uri="{FF2B5EF4-FFF2-40B4-BE49-F238E27FC236}">
                <a16:creationId xmlns:a16="http://schemas.microsoft.com/office/drawing/2014/main" id="{380FB370-8D1A-48D5-A788-BB407A59E6BC}"/>
              </a:ext>
            </a:extLst>
          </p:cNvPr>
          <p:cNvSpPr>
            <a:spLocks noChangeArrowheads="1"/>
          </p:cNvSpPr>
          <p:nvPr/>
        </p:nvSpPr>
        <p:spPr bwMode="auto">
          <a:xfrm>
            <a:off x="1752600" y="1676400"/>
            <a:ext cx="571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i="1">
              <a:latin typeface="Tahoma" panose="020B0604030504040204" pitchFamily="34" charset="0"/>
            </a:endParaRPr>
          </a:p>
          <a:p>
            <a:pPr>
              <a:spcBef>
                <a:spcPct val="0"/>
              </a:spcBef>
              <a:buFontTx/>
              <a:buNone/>
            </a:pPr>
            <a:r>
              <a:rPr lang="en-US" altLang="en-US" sz="1800" i="1">
                <a:latin typeface="Tahoma" panose="020B0604030504040204" pitchFamily="34" charset="0"/>
              </a:rPr>
              <a:t>10 Hour Screen Budget for Week # ___________</a:t>
            </a:r>
            <a:endParaRPr lang="en-US" altLang="en-US" sz="1800">
              <a:latin typeface="Tahoma" panose="020B0604030504040204" pitchFamily="34" charset="0"/>
            </a:endParaRPr>
          </a:p>
          <a:p>
            <a:pPr>
              <a:spcBef>
                <a:spcPct val="0"/>
              </a:spcBef>
              <a:buFontTx/>
              <a:buNone/>
            </a:pPr>
            <a:r>
              <a:rPr lang="en-US" altLang="en-US" sz="1800">
                <a:latin typeface="Tahoma" panose="020B0604030504040204" pitchFamily="34" charset="0"/>
              </a:rPr>
              <a:t> </a:t>
            </a:r>
          </a:p>
        </p:txBody>
      </p:sp>
    </p:spTree>
    <p:extLst>
      <p:ext uri="{BB962C8B-B14F-4D97-AF65-F5344CB8AC3E}">
        <p14:creationId xmlns:p14="http://schemas.microsoft.com/office/powerpoint/2010/main" val="2346618404"/>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1">
            <a:extLst>
              <a:ext uri="{FF2B5EF4-FFF2-40B4-BE49-F238E27FC236}">
                <a16:creationId xmlns:a16="http://schemas.microsoft.com/office/drawing/2014/main" id="{F6632ADD-1C4D-4DDA-8DC4-A25C4A28AACC}"/>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Tahoma" panose="020B0604030504040204" pitchFamily="34" charset="0"/>
            </a:endParaRPr>
          </a:p>
        </p:txBody>
      </p:sp>
      <p:sp>
        <p:nvSpPr>
          <p:cNvPr id="63491" name="Title 11">
            <a:extLst>
              <a:ext uri="{FF2B5EF4-FFF2-40B4-BE49-F238E27FC236}">
                <a16:creationId xmlns:a16="http://schemas.microsoft.com/office/drawing/2014/main" id="{2A97295B-E27E-4657-9331-6230F8C9BFC0}"/>
              </a:ext>
            </a:extLst>
          </p:cNvPr>
          <p:cNvSpPr>
            <a:spLocks noGrp="1"/>
          </p:cNvSpPr>
          <p:nvPr>
            <p:ph type="title"/>
          </p:nvPr>
        </p:nvSpPr>
        <p:spPr/>
        <p:txBody>
          <a:bodyPr/>
          <a:lstStyle/>
          <a:p>
            <a:r>
              <a:rPr lang="en-US" altLang="en-US"/>
              <a:t> No Screens for Me</a:t>
            </a:r>
          </a:p>
        </p:txBody>
      </p:sp>
      <p:sp>
        <p:nvSpPr>
          <p:cNvPr id="63492" name="Text Placeholder 18">
            <a:extLst>
              <a:ext uri="{FF2B5EF4-FFF2-40B4-BE49-F238E27FC236}">
                <a16:creationId xmlns:a16="http://schemas.microsoft.com/office/drawing/2014/main" id="{8BFC8887-02C9-4430-9262-74E92EB6B86B}"/>
              </a:ext>
            </a:extLst>
          </p:cNvPr>
          <p:cNvSpPr>
            <a:spLocks noGrp="1"/>
          </p:cNvSpPr>
          <p:nvPr>
            <p:ph type="body" idx="1"/>
          </p:nvPr>
        </p:nvSpPr>
        <p:spPr/>
        <p:txBody>
          <a:bodyPr/>
          <a:lstStyle/>
          <a:p>
            <a:r>
              <a:rPr lang="en-US" altLang="en-US"/>
              <a:t>I can spend my time watching TV. </a:t>
            </a:r>
          </a:p>
        </p:txBody>
      </p:sp>
      <p:pic>
        <p:nvPicPr>
          <p:cNvPr id="63493" name="Content Placeholder 15" descr="nsfm fort">
            <a:extLst>
              <a:ext uri="{FF2B5EF4-FFF2-40B4-BE49-F238E27FC236}">
                <a16:creationId xmlns:a16="http://schemas.microsoft.com/office/drawing/2014/main" id="{346562B0-7301-4C18-AD9B-86D67F00FFDF}"/>
              </a:ext>
            </a:extLst>
          </p:cNvPr>
          <p:cNvPicPr>
            <a:picLocks noGrp="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908050" y="2174875"/>
            <a:ext cx="3138488" cy="3951288"/>
          </a:xfrm>
        </p:spPr>
      </p:pic>
      <p:sp>
        <p:nvSpPr>
          <p:cNvPr id="63494" name="Text Placeholder 19">
            <a:extLst>
              <a:ext uri="{FF2B5EF4-FFF2-40B4-BE49-F238E27FC236}">
                <a16:creationId xmlns:a16="http://schemas.microsoft.com/office/drawing/2014/main" id="{1B80EA2C-FC79-42EF-8CCE-CFC59AB9C411}"/>
              </a:ext>
            </a:extLst>
          </p:cNvPr>
          <p:cNvSpPr>
            <a:spLocks noGrp="1"/>
          </p:cNvSpPr>
          <p:nvPr>
            <p:ph type="body" sz="quarter" idx="3"/>
          </p:nvPr>
        </p:nvSpPr>
        <p:spPr>
          <a:xfrm>
            <a:off x="4645025" y="1295400"/>
            <a:ext cx="4041775" cy="533400"/>
          </a:xfrm>
        </p:spPr>
        <p:txBody>
          <a:bodyPr/>
          <a:lstStyle/>
          <a:p>
            <a:r>
              <a:rPr lang="en-US" altLang="en-US"/>
              <a:t>     Or,  I could make a fort!</a:t>
            </a:r>
          </a:p>
        </p:txBody>
      </p:sp>
      <p:pic>
        <p:nvPicPr>
          <p:cNvPr id="63495" name="Picture 22" descr="nsfm tv">
            <a:extLst>
              <a:ext uri="{FF2B5EF4-FFF2-40B4-BE49-F238E27FC236}">
                <a16:creationId xmlns:a16="http://schemas.microsoft.com/office/drawing/2014/main" id="{98C8F809-AB35-44A1-A64A-3671776C27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2197100"/>
            <a:ext cx="3430587" cy="392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Content Placeholder 8" descr="nsfm fort">
            <a:extLst>
              <a:ext uri="{FF2B5EF4-FFF2-40B4-BE49-F238E27FC236}">
                <a16:creationId xmlns:a16="http://schemas.microsoft.com/office/drawing/2014/main" id="{73A70A47-4926-4D63-B466-8E183A0FF5D3}"/>
              </a:ext>
            </a:extLst>
          </p:cNvPr>
          <p:cNvPicPr>
            <a:picLocks noGrp="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097463" y="2174875"/>
            <a:ext cx="3136900" cy="3951288"/>
          </a:xfrm>
        </p:spPr>
      </p:pic>
    </p:spTree>
    <p:extLst>
      <p:ext uri="{BB962C8B-B14F-4D97-AF65-F5344CB8AC3E}">
        <p14:creationId xmlns:p14="http://schemas.microsoft.com/office/powerpoint/2010/main" val="895125230"/>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3" name="Text Box 7">
            <a:extLst>
              <a:ext uri="{FF2B5EF4-FFF2-40B4-BE49-F238E27FC236}">
                <a16:creationId xmlns:a16="http://schemas.microsoft.com/office/drawing/2014/main" id="{13A9C7F3-3EB1-40A8-9176-4F2DA2759604}"/>
              </a:ext>
            </a:extLst>
          </p:cNvPr>
          <p:cNvSpPr txBox="1">
            <a:spLocks noChangeArrowheads="1"/>
          </p:cNvSpPr>
          <p:nvPr/>
        </p:nvSpPr>
        <p:spPr bwMode="auto">
          <a:xfrm rot="5400000">
            <a:off x="540543" y="1554957"/>
            <a:ext cx="3262313" cy="2362200"/>
          </a:xfrm>
          <a:prstGeom prst="rect">
            <a:avLst/>
          </a:prstGeom>
          <a:solidFill>
            <a:srgbClr val="FFFF00"/>
          </a:solidFill>
          <a:ln w="9525">
            <a:noFill/>
            <a:miter lim="800000"/>
            <a:headEnd/>
            <a:tailEnd/>
          </a:ln>
          <a:effectLst/>
        </p:spPr>
        <p:txBody>
          <a:bodyPr rot="10800000" vert="eaVert">
            <a:spAutoFit/>
          </a:bodyPr>
          <a:lstStyle/>
          <a:p>
            <a:pPr>
              <a:defRPr/>
            </a:pPr>
            <a:r>
              <a:rPr lang="en-US" sz="4000" b="1" dirty="0">
                <a:solidFill>
                  <a:srgbClr val="FF0000"/>
                </a:solidFill>
                <a:effectLst>
                  <a:outerShdw blurRad="38100" dist="38100" dir="2700000" algn="tl">
                    <a:srgbClr val="000000"/>
                  </a:outerShdw>
                </a:effectLst>
                <a:latin typeface="Comic Sans MS" pitchFamily="66" charset="0"/>
              </a:rPr>
              <a:t> FAMILY</a:t>
            </a:r>
          </a:p>
          <a:p>
            <a:pPr>
              <a:defRPr/>
            </a:pPr>
            <a:endParaRPr lang="en-US" sz="4000" b="1" dirty="0">
              <a:solidFill>
                <a:srgbClr val="FF0000"/>
              </a:solidFill>
              <a:effectLst>
                <a:outerShdw blurRad="38100" dist="38100" dir="2700000" algn="tl">
                  <a:srgbClr val="000000"/>
                </a:outerShdw>
              </a:effectLst>
              <a:latin typeface="Comic Sans MS" pitchFamily="66" charset="0"/>
            </a:endParaRPr>
          </a:p>
          <a:p>
            <a:pPr>
              <a:defRPr/>
            </a:pPr>
            <a:r>
              <a:rPr lang="en-US" sz="4000" b="1" dirty="0">
                <a:solidFill>
                  <a:srgbClr val="FF0000"/>
                </a:solidFill>
                <a:effectLst>
                  <a:outerShdw blurRad="38100" dist="38100" dir="2700000" algn="tl">
                    <a:srgbClr val="000000"/>
                  </a:outerShdw>
                </a:effectLst>
                <a:latin typeface="Comic Sans MS" pitchFamily="66" charset="0"/>
              </a:rPr>
              <a:t>  FUN</a:t>
            </a:r>
          </a:p>
          <a:p>
            <a:pPr>
              <a:defRPr/>
            </a:pPr>
            <a:endParaRPr lang="en-US" sz="4000" b="1" dirty="0">
              <a:solidFill>
                <a:srgbClr val="FF0000"/>
              </a:solidFill>
              <a:effectLst>
                <a:outerShdw blurRad="38100" dist="38100" dir="2700000" algn="tl">
                  <a:srgbClr val="000000"/>
                </a:outerShdw>
              </a:effectLst>
              <a:latin typeface="Comic Sans MS" pitchFamily="66" charset="0"/>
            </a:endParaRPr>
          </a:p>
          <a:p>
            <a:pPr>
              <a:defRPr/>
            </a:pPr>
            <a:r>
              <a:rPr lang="en-US" sz="4000" b="1" dirty="0">
                <a:solidFill>
                  <a:srgbClr val="FF0000"/>
                </a:solidFill>
                <a:effectLst>
                  <a:outerShdw blurRad="38100" dist="38100" dir="2700000" algn="tl">
                    <a:srgbClr val="000000"/>
                  </a:outerShdw>
                </a:effectLst>
                <a:latin typeface="Comic Sans MS" pitchFamily="66" charset="0"/>
              </a:rPr>
              <a:t> NIGHT</a:t>
            </a:r>
            <a:endParaRPr lang="en-US" sz="4000" dirty="0">
              <a:solidFill>
                <a:srgbClr val="FF0000"/>
              </a:solidFill>
            </a:endParaRPr>
          </a:p>
        </p:txBody>
      </p:sp>
      <p:pic>
        <p:nvPicPr>
          <p:cNvPr id="65539" name="Content Placeholder 4" descr="CIMG1037">
            <a:extLst>
              <a:ext uri="{FF2B5EF4-FFF2-40B4-BE49-F238E27FC236}">
                <a16:creationId xmlns:a16="http://schemas.microsoft.com/office/drawing/2014/main" id="{247D76BA-E2D4-4461-92E5-1A817E02612D}"/>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733800" y="1104900"/>
            <a:ext cx="3390900" cy="4522788"/>
          </a:xfrm>
        </p:spPr>
      </p:pic>
    </p:spTree>
    <p:extLst>
      <p:ext uri="{BB962C8B-B14F-4D97-AF65-F5344CB8AC3E}">
        <p14:creationId xmlns:p14="http://schemas.microsoft.com/office/powerpoint/2010/main" val="578827947"/>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CIMG1038">
            <a:extLst>
              <a:ext uri="{FF2B5EF4-FFF2-40B4-BE49-F238E27FC236}">
                <a16:creationId xmlns:a16="http://schemas.microsoft.com/office/drawing/2014/main" id="{1592724D-71A3-43A3-8470-C5565D17D0E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a:noFill/>
        </p:spPr>
      </p:pic>
    </p:spTree>
    <p:extLst>
      <p:ext uri="{BB962C8B-B14F-4D97-AF65-F5344CB8AC3E}">
        <p14:creationId xmlns:p14="http://schemas.microsoft.com/office/powerpoint/2010/main" val="2249599875"/>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Content Placeholder 2">
            <a:extLst>
              <a:ext uri="{FF2B5EF4-FFF2-40B4-BE49-F238E27FC236}">
                <a16:creationId xmlns:a16="http://schemas.microsoft.com/office/drawing/2014/main" id="{20A00B36-B6EC-4265-8FB2-1EAFEF5F5BFA}"/>
              </a:ext>
            </a:extLst>
          </p:cNvPr>
          <p:cNvSpPr>
            <a:spLocks noGrp="1"/>
          </p:cNvSpPr>
          <p:nvPr>
            <p:ph idx="1"/>
          </p:nvPr>
        </p:nvSpPr>
        <p:spPr/>
        <p:txBody>
          <a:bodyPr/>
          <a:lstStyle/>
          <a:p>
            <a:r>
              <a:rPr lang="en-US" altLang="en-US"/>
              <a:t>They write books</a:t>
            </a:r>
          </a:p>
          <a:p>
            <a:r>
              <a:rPr lang="en-US" altLang="en-US"/>
              <a:t>They make brochures</a:t>
            </a:r>
          </a:p>
          <a:p>
            <a:r>
              <a:rPr lang="en-US" altLang="en-US"/>
              <a:t>Videos</a:t>
            </a:r>
          </a:p>
          <a:p>
            <a:r>
              <a:rPr lang="en-US" altLang="en-US"/>
              <a:t>Power Point presentations</a:t>
            </a:r>
          </a:p>
          <a:p>
            <a:r>
              <a:rPr lang="en-US" altLang="en-US"/>
              <a:t>Posters</a:t>
            </a:r>
          </a:p>
          <a:p>
            <a:r>
              <a:rPr lang="en-US" altLang="en-US"/>
              <a:t>T-Shirts</a:t>
            </a:r>
          </a:p>
        </p:txBody>
      </p:sp>
      <p:sp>
        <p:nvSpPr>
          <p:cNvPr id="69635" name="Title 1">
            <a:extLst>
              <a:ext uri="{FF2B5EF4-FFF2-40B4-BE49-F238E27FC236}">
                <a16:creationId xmlns:a16="http://schemas.microsoft.com/office/drawing/2014/main" id="{3ED1D652-6994-4BDA-8E43-2DCA2A256192}"/>
              </a:ext>
            </a:extLst>
          </p:cNvPr>
          <p:cNvSpPr>
            <a:spLocks noGrp="1"/>
          </p:cNvSpPr>
          <p:nvPr>
            <p:ph type="title"/>
          </p:nvPr>
        </p:nvSpPr>
        <p:spPr>
          <a:ln w="19050">
            <a:solidFill>
              <a:schemeClr val="tx1"/>
            </a:solidFill>
            <a:miter lim="800000"/>
            <a:headEnd/>
            <a:tailEnd/>
          </a:ln>
        </p:spPr>
        <p:txBody>
          <a:bodyPr/>
          <a:lstStyle/>
          <a:p>
            <a:r>
              <a:rPr lang="en-US" altLang="en-US" dirty="0"/>
              <a:t>5. </a:t>
            </a:r>
            <a:r>
              <a:rPr lang="en-US" altLang="en-US" dirty="0">
                <a:solidFill>
                  <a:srgbClr val="FF0000"/>
                </a:solidFill>
              </a:rPr>
              <a:t>Students Educate Others</a:t>
            </a:r>
          </a:p>
        </p:txBody>
      </p:sp>
    </p:spTree>
    <p:extLst>
      <p:ext uri="{BB962C8B-B14F-4D97-AF65-F5344CB8AC3E}">
        <p14:creationId xmlns:p14="http://schemas.microsoft.com/office/powerpoint/2010/main" val="83561160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9BA5C18-8192-482C-8EBB-CE7D1325D961}"/>
              </a:ext>
            </a:extLst>
          </p:cNvPr>
          <p:cNvSpPr>
            <a:spLocks noGrp="1"/>
          </p:cNvSpPr>
          <p:nvPr>
            <p:ph type="title"/>
          </p:nvPr>
        </p:nvSpPr>
        <p:spPr>
          <a:xfrm>
            <a:off x="381000" y="304800"/>
            <a:ext cx="8534400" cy="6553200"/>
          </a:xfrm>
        </p:spPr>
        <p:txBody>
          <a:bodyPr/>
          <a:lstStyle/>
          <a:p>
            <a:pPr algn="l" eaLnBrk="1" hangingPunct="1"/>
            <a:r>
              <a:rPr lang="en-US" altLang="en-US" sz="4000"/>
              <a:t>Kaiser Foundation 2010 Survey of Entertainment Media Use - Ages 8 to 18</a:t>
            </a:r>
            <a:br>
              <a:rPr lang="en-US" altLang="en-US" sz="4000"/>
            </a:br>
            <a:br>
              <a:rPr lang="en-US" altLang="en-US" sz="4000"/>
            </a:br>
            <a:r>
              <a:rPr lang="en-US" altLang="en-US" sz="4000"/>
              <a:t>	___ hours of TV a day</a:t>
            </a:r>
            <a:br>
              <a:rPr lang="en-US" altLang="en-US" sz="4000"/>
            </a:br>
            <a:r>
              <a:rPr lang="en-US" altLang="en-US" sz="4000"/>
              <a:t>  +	___ hours of computers, video 			        games &amp; movies</a:t>
            </a:r>
            <a:br>
              <a:rPr lang="en-US" altLang="en-US" sz="4000"/>
            </a:br>
            <a:br>
              <a:rPr lang="en-US" altLang="en-US" sz="4000"/>
            </a:br>
            <a:r>
              <a:rPr lang="en-US" altLang="en-US" sz="4000"/>
              <a:t>  =	 ___ TOTAL hours of screen time </a:t>
            </a:r>
            <a:br>
              <a:rPr lang="en-US" altLang="en-US" sz="4000"/>
            </a:br>
            <a:r>
              <a:rPr lang="en-US" altLang="en-US" sz="4000"/>
              <a:t> </a:t>
            </a:r>
            <a:br>
              <a:rPr lang="en-US" altLang="en-US" sz="4000"/>
            </a:br>
            <a:r>
              <a:rPr lang="en-US" altLang="en-US" sz="4000"/>
              <a:t>         ___ time spent reading books.</a:t>
            </a:r>
            <a:br>
              <a:rPr lang="en-US" altLang="en-US" sz="4000"/>
            </a:br>
            <a:endParaRPr lang="en-US" altLang="en-US" sz="4000"/>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616BC82-C4B7-433B-B994-8889572663B5}"/>
              </a:ext>
            </a:extLst>
          </p:cNvPr>
          <p:cNvSpPr>
            <a:spLocks noGrp="1"/>
          </p:cNvSpPr>
          <p:nvPr>
            <p:ph type="title"/>
          </p:nvPr>
        </p:nvSpPr>
        <p:spPr/>
        <p:txBody>
          <a:bodyPr/>
          <a:lstStyle/>
          <a:p>
            <a:pPr eaLnBrk="1" hangingPunct="1"/>
            <a:r>
              <a:rPr lang="en-US" altLang="en-US" sz="3600"/>
              <a:t>High School students wrote books and gave them to Elementary students.</a:t>
            </a:r>
          </a:p>
        </p:txBody>
      </p:sp>
      <p:pic>
        <p:nvPicPr>
          <p:cNvPr id="70659" name="Content Placeholder 4">
            <a:extLst>
              <a:ext uri="{FF2B5EF4-FFF2-40B4-BE49-F238E27FC236}">
                <a16:creationId xmlns:a16="http://schemas.microsoft.com/office/drawing/2014/main" id="{F1B326A1-EC6C-4DEB-AB7F-CA26B4062038}"/>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71600" y="1646238"/>
            <a:ext cx="6097588" cy="4525962"/>
          </a:xfrm>
        </p:spPr>
      </p:pic>
    </p:spTree>
    <p:extLst>
      <p:ext uri="{BB962C8B-B14F-4D97-AF65-F5344CB8AC3E}">
        <p14:creationId xmlns:p14="http://schemas.microsoft.com/office/powerpoint/2010/main" val="6480356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dissolve">
                                      <p:cBhvr>
                                        <p:cTn id="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01">
            <a:extLst>
              <a:ext uri="{FF2B5EF4-FFF2-40B4-BE49-F238E27FC236}">
                <a16:creationId xmlns:a16="http://schemas.microsoft.com/office/drawing/2014/main" id="{F22A4BBB-1A65-4D2C-BCA9-032FC3D6C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04800"/>
            <a:ext cx="4491038"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descr="15">
            <a:extLst>
              <a:ext uri="{FF2B5EF4-FFF2-40B4-BE49-F238E27FC236}">
                <a16:creationId xmlns:a16="http://schemas.microsoft.com/office/drawing/2014/main" id="{A67209D6-0360-4FCC-8D41-EF8BABBB7A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2263" y="762000"/>
            <a:ext cx="5037137"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descr="22">
            <a:extLst>
              <a:ext uri="{FF2B5EF4-FFF2-40B4-BE49-F238E27FC236}">
                <a16:creationId xmlns:a16="http://schemas.microsoft.com/office/drawing/2014/main" id="{D7F7C0EE-0DFB-47D7-8D66-944C8EDEFC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0"/>
            <a:ext cx="5264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D6243E03-B669-4B9D-AEB1-F87E874CAD3B}"/>
              </a:ext>
            </a:extLst>
          </p:cNvPr>
          <p:cNvSpPr>
            <a:spLocks noGrp="1"/>
          </p:cNvSpPr>
          <p:nvPr>
            <p:ph type="title"/>
          </p:nvPr>
        </p:nvSpPr>
        <p:spPr/>
        <p:txBody>
          <a:bodyPr/>
          <a:lstStyle/>
          <a:p>
            <a:r>
              <a:rPr lang="en-US" altLang="en-US">
                <a:solidFill>
                  <a:srgbClr val="C00000"/>
                </a:solidFill>
              </a:rPr>
              <a:t>Encourage Parents to:</a:t>
            </a:r>
          </a:p>
        </p:txBody>
      </p:sp>
      <p:sp>
        <p:nvSpPr>
          <p:cNvPr id="3" name="Content Placeholder 2">
            <a:extLst>
              <a:ext uri="{FF2B5EF4-FFF2-40B4-BE49-F238E27FC236}">
                <a16:creationId xmlns:a16="http://schemas.microsoft.com/office/drawing/2014/main" id="{4835EFE5-2C75-4741-B0BE-4D8A285E8A6F}"/>
              </a:ext>
            </a:extLst>
          </p:cNvPr>
          <p:cNvSpPr>
            <a:spLocks noGrp="1"/>
          </p:cNvSpPr>
          <p:nvPr>
            <p:ph idx="1"/>
          </p:nvPr>
        </p:nvSpPr>
        <p:spPr/>
        <p:txBody>
          <a:bodyPr/>
          <a:lstStyle/>
          <a:p>
            <a:pPr>
              <a:defRPr/>
            </a:pPr>
            <a:r>
              <a:rPr lang="en-US" i="1" dirty="0"/>
              <a:t>Step 1. Set Rules and Have a Media Budget (</a:t>
            </a:r>
            <a:r>
              <a:rPr lang="en-US" i="1" dirty="0">
                <a:hlinkClick r:id="rId2"/>
              </a:rPr>
              <a:t>www.aap.org</a:t>
            </a:r>
            <a:r>
              <a:rPr lang="en-US" i="1" dirty="0"/>
              <a:t> media and children)</a:t>
            </a:r>
            <a:endParaRPr lang="en-US" dirty="0"/>
          </a:p>
          <a:p>
            <a:pPr>
              <a:defRPr/>
            </a:pPr>
            <a:r>
              <a:rPr lang="en-US" i="1" dirty="0"/>
              <a:t>Step 2. Keep Media in Family Areas</a:t>
            </a:r>
            <a:endParaRPr lang="en-US" dirty="0"/>
          </a:p>
          <a:p>
            <a:pPr>
              <a:defRPr/>
            </a:pPr>
            <a:r>
              <a:rPr lang="en-US" i="1" dirty="0"/>
              <a:t>Step 3. Talk about Content and Eliminate Violent Programming</a:t>
            </a:r>
            <a:endParaRPr lang="en-US" dirty="0"/>
          </a:p>
          <a:p>
            <a:pPr>
              <a:defRPr/>
            </a:pPr>
            <a:r>
              <a:rPr lang="en-US" i="1" dirty="0"/>
              <a:t>Step 4</a:t>
            </a:r>
            <a:r>
              <a:rPr lang="en-US" i="1"/>
              <a:t>. Teach Your </a:t>
            </a:r>
            <a:r>
              <a:rPr lang="en-US" i="1" dirty="0"/>
              <a:t>Children Media Literacy</a:t>
            </a:r>
            <a:endParaRPr lang="en-US" dirty="0"/>
          </a:p>
          <a:p>
            <a:pPr marL="0" indent="0">
              <a:buFont typeface="Arial" panose="020B0604020202020204" pitchFamily="34" charset="0"/>
              <a:buNone/>
              <a:defRPr/>
            </a:pPr>
            <a:endParaRPr lang="en-US" dirty="0"/>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45A03B36-034D-4071-9D82-B0113DAAC2D8}"/>
              </a:ext>
            </a:extLst>
          </p:cNvPr>
          <p:cNvSpPr>
            <a:spLocks noGrp="1"/>
          </p:cNvSpPr>
          <p:nvPr>
            <p:ph type="title"/>
          </p:nvPr>
        </p:nvSpPr>
        <p:spPr/>
        <p:txBody>
          <a:bodyPr/>
          <a:lstStyle/>
          <a:p>
            <a:r>
              <a:rPr lang="en-US" altLang="en-US" sz="3800"/>
              <a:t>To evaluate media for children &amp; teens use </a:t>
            </a:r>
            <a:r>
              <a:rPr lang="en-US" altLang="en-US" sz="4000"/>
              <a:t>G.R.A.M.S. Rules</a:t>
            </a:r>
            <a:endParaRPr lang="en-US" altLang="en-US" sz="3800"/>
          </a:p>
        </p:txBody>
      </p:sp>
      <p:sp>
        <p:nvSpPr>
          <p:cNvPr id="3" name="Content Placeholder 2">
            <a:extLst>
              <a:ext uri="{FF2B5EF4-FFF2-40B4-BE49-F238E27FC236}">
                <a16:creationId xmlns:a16="http://schemas.microsoft.com/office/drawing/2014/main" id="{F025687F-7FDB-42CC-9D58-16BE2A30B117}"/>
              </a:ext>
            </a:extLst>
          </p:cNvPr>
          <p:cNvSpPr>
            <a:spLocks noGrp="1"/>
          </p:cNvSpPr>
          <p:nvPr>
            <p:ph idx="1"/>
          </p:nvPr>
        </p:nvSpPr>
        <p:spPr>
          <a:xfrm>
            <a:off x="457200" y="1828800"/>
            <a:ext cx="8229600" cy="4297363"/>
          </a:xfrm>
        </p:spPr>
        <p:txBody>
          <a:bodyPr/>
          <a:lstStyle/>
          <a:p>
            <a:pPr marL="0" indent="0" algn="ctr">
              <a:buFont typeface="Arial" panose="020B0604020202020204" pitchFamily="34" charset="0"/>
              <a:buNone/>
              <a:defRPr/>
            </a:pPr>
            <a:endParaRPr lang="en-US" sz="1200" dirty="0"/>
          </a:p>
          <a:p>
            <a:pPr>
              <a:defRPr/>
            </a:pPr>
            <a:r>
              <a:rPr lang="en-US" dirty="0"/>
              <a:t>G – Does it GLORIFY violence? </a:t>
            </a:r>
          </a:p>
          <a:p>
            <a:pPr>
              <a:defRPr/>
            </a:pPr>
            <a:r>
              <a:rPr lang="en-US" dirty="0"/>
              <a:t>R – Does it REINFORCE violence? </a:t>
            </a:r>
          </a:p>
          <a:p>
            <a:pPr>
              <a:defRPr/>
            </a:pPr>
            <a:r>
              <a:rPr lang="en-US" dirty="0"/>
              <a:t>A – ADD up total entertainment media.</a:t>
            </a:r>
          </a:p>
          <a:p>
            <a:pPr>
              <a:defRPr/>
            </a:pPr>
            <a:r>
              <a:rPr lang="en-US" dirty="0"/>
              <a:t>M – Does it MODEL violence?</a:t>
            </a:r>
          </a:p>
          <a:p>
            <a:pPr>
              <a:defRPr/>
            </a:pPr>
            <a:r>
              <a:rPr lang="en-US" dirty="0"/>
              <a:t>S – Does it include SOCIAL or relational violence?</a:t>
            </a: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0B7CAF3D-9657-45EE-9D51-679E34F660C1}"/>
              </a:ext>
            </a:extLst>
          </p:cNvPr>
          <p:cNvSpPr>
            <a:spLocks noGrp="1"/>
          </p:cNvSpPr>
          <p:nvPr>
            <p:ph type="title"/>
          </p:nvPr>
        </p:nvSpPr>
        <p:spPr/>
        <p:txBody>
          <a:bodyPr/>
          <a:lstStyle/>
          <a:p>
            <a:r>
              <a:rPr lang="en-US" altLang="en-US" sz="3600" i="1"/>
              <a:t>Violent Video Game Effects on </a:t>
            </a:r>
            <a:br>
              <a:rPr lang="en-US" altLang="en-US" sz="3600" i="1"/>
            </a:br>
            <a:r>
              <a:rPr lang="en-US" altLang="en-US" sz="3600" i="1"/>
              <a:t>Children and Adolescents</a:t>
            </a:r>
            <a:endParaRPr lang="en-US" altLang="en-US" sz="3600"/>
          </a:p>
        </p:txBody>
      </p:sp>
      <p:sp>
        <p:nvSpPr>
          <p:cNvPr id="86019" name="Content Placeholder 2">
            <a:extLst>
              <a:ext uri="{FF2B5EF4-FFF2-40B4-BE49-F238E27FC236}">
                <a16:creationId xmlns:a16="http://schemas.microsoft.com/office/drawing/2014/main" id="{F341D8B0-D812-48C3-B147-6CF1265D6945}"/>
              </a:ext>
            </a:extLst>
          </p:cNvPr>
          <p:cNvSpPr>
            <a:spLocks noGrp="1"/>
          </p:cNvSpPr>
          <p:nvPr>
            <p:ph idx="1"/>
          </p:nvPr>
        </p:nvSpPr>
        <p:spPr>
          <a:xfrm>
            <a:off x="457200" y="1600200"/>
            <a:ext cx="8229600" cy="4876800"/>
          </a:xfrm>
        </p:spPr>
        <p:txBody>
          <a:bodyPr/>
          <a:lstStyle/>
          <a:p>
            <a:pPr marL="0" indent="0">
              <a:buFont typeface="Arial" panose="020B0604020202020204" pitchFamily="34" charset="0"/>
              <a:buNone/>
            </a:pPr>
            <a:r>
              <a:rPr lang="en-US" altLang="en-US" sz="3100"/>
              <a:t>“What gives us hope? We found that what happens at home seems to matter. Children whose parents are more involved in setting limits on amount and content of games played, are less aggressive in their day-to-day lives (e.g., getting in fights) . . . </a:t>
            </a:r>
          </a:p>
          <a:p>
            <a:pPr marL="0" indent="0">
              <a:buFont typeface="Arial" panose="020B0604020202020204" pitchFamily="34" charset="0"/>
              <a:buNone/>
            </a:pPr>
            <a:endParaRPr lang="en-US" altLang="en-US" sz="1200"/>
          </a:p>
          <a:p>
            <a:pPr marL="0" indent="0">
              <a:buFont typeface="Arial" panose="020B0604020202020204" pitchFamily="34" charset="0"/>
              <a:buNone/>
            </a:pPr>
            <a:r>
              <a:rPr lang="en-US" altLang="en-US" sz="3100"/>
              <a:t>Parents are in a powerful position to minimize negative effects of violent video games by limiting the types of games children play and how much time they may play them.” </a:t>
            </a:r>
          </a:p>
          <a:p>
            <a:pPr marL="0" indent="0">
              <a:buFont typeface="Arial" panose="020B0604020202020204" pitchFamily="34" charset="0"/>
              <a:buNone/>
            </a:pPr>
            <a:endParaRPr lang="en-US" altLang="en-US"/>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4046E6A-CF6E-4824-A06A-5CA93712598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209800" y="152400"/>
            <a:ext cx="4191000" cy="6332130"/>
          </a:xfrm>
        </p:spPr>
      </p:pic>
    </p:spTree>
    <p:extLst>
      <p:ext uri="{BB962C8B-B14F-4D97-AF65-F5344CB8AC3E}">
        <p14:creationId xmlns:p14="http://schemas.microsoft.com/office/powerpoint/2010/main" val="158037790"/>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E99B2BBB-CD20-416B-9A94-A9D5DE192CE8}"/>
              </a:ext>
            </a:extLst>
          </p:cNvPr>
          <p:cNvSpPr>
            <a:spLocks noGrp="1"/>
          </p:cNvSpPr>
          <p:nvPr>
            <p:ph type="title"/>
          </p:nvPr>
        </p:nvSpPr>
        <p:spPr/>
        <p:txBody>
          <a:bodyPr/>
          <a:lstStyle/>
          <a:p>
            <a:r>
              <a:rPr lang="en-US" altLang="en-US"/>
              <a:t>Screenagers</a:t>
            </a:r>
          </a:p>
        </p:txBody>
      </p:sp>
      <p:sp>
        <p:nvSpPr>
          <p:cNvPr id="88067" name="Content Placeholder 2">
            <a:extLst>
              <a:ext uri="{FF2B5EF4-FFF2-40B4-BE49-F238E27FC236}">
                <a16:creationId xmlns:a16="http://schemas.microsoft.com/office/drawing/2014/main" id="{A9B2D35E-859C-40F5-B9C0-8EE15E810BA6}"/>
              </a:ext>
            </a:extLst>
          </p:cNvPr>
          <p:cNvSpPr>
            <a:spLocks noGrp="1"/>
          </p:cNvSpPr>
          <p:nvPr>
            <p:ph idx="1"/>
          </p:nvPr>
        </p:nvSpPr>
        <p:spPr/>
        <p:txBody>
          <a:bodyPr/>
          <a:lstStyle/>
          <a:p>
            <a:pPr marL="0" indent="0">
              <a:buFont typeface="Arial" panose="020B0604020202020204" pitchFamily="34" charset="0"/>
              <a:buNone/>
            </a:pPr>
            <a:r>
              <a:rPr lang="en-US" altLang="en-US"/>
              <a:t>Award-winning SCREENAGERS probes into the vulnerable corners of family life, including the director's own, and depicts messy struggles, over social media, video games, academics and internet addiction. Through surprising insights from authors and brain scientists solutions emerge on how we can empower kids to best navigate the digital world.</a:t>
            </a:r>
          </a:p>
          <a:p>
            <a:pPr marL="0" indent="0">
              <a:buFont typeface="Arial" panose="020B0604020202020204" pitchFamily="34" charset="0"/>
              <a:buNone/>
            </a:pPr>
            <a:endParaRPr lang="en-US" altLang="en-US"/>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www.takethechallengenow.net/media/3.jpg">
            <a:extLst>
              <a:ext uri="{FF2B5EF4-FFF2-40B4-BE49-F238E27FC236}">
                <a16:creationId xmlns:a16="http://schemas.microsoft.com/office/drawing/2014/main" id="{4CE47585-361D-4570-8D37-21DE53D7A3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52400"/>
            <a:ext cx="5494338" cy="542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3CDF6-802B-4E61-9CB7-40BA1F4264DF}"/>
              </a:ext>
            </a:extLst>
          </p:cNvPr>
          <p:cNvSpPr>
            <a:spLocks noGrp="1"/>
          </p:cNvSpPr>
          <p:nvPr>
            <p:ph sz="half" idx="1"/>
          </p:nvPr>
        </p:nvSpPr>
        <p:spPr>
          <a:xfrm>
            <a:off x="457200" y="685800"/>
            <a:ext cx="4343400" cy="5440363"/>
          </a:xfrm>
        </p:spPr>
        <p:txBody>
          <a:bodyPr/>
          <a:lstStyle/>
          <a:p>
            <a:pPr>
              <a:defRPr/>
            </a:pPr>
            <a:endParaRPr lang="en-US" dirty="0"/>
          </a:p>
          <a:p>
            <a:pPr>
              <a:defRPr/>
            </a:pPr>
            <a:r>
              <a:rPr lang="en-US" dirty="0"/>
              <a:t>38% of 8- to 10-year-old boys said they had played Grand Theft Auto</a:t>
            </a:r>
          </a:p>
          <a:p>
            <a:pPr marL="0" indent="0">
              <a:buFont typeface="Arial" panose="020B0604020202020204" pitchFamily="34" charset="0"/>
              <a:buNone/>
              <a:defRPr/>
            </a:pPr>
            <a:endParaRPr lang="en-US" dirty="0"/>
          </a:p>
          <a:p>
            <a:pPr>
              <a:defRPr/>
            </a:pPr>
            <a:r>
              <a:rPr lang="en-US" dirty="0"/>
              <a:t>74% of 11- to 14-year-old boys said they had played Grand Theft Auto</a:t>
            </a:r>
          </a:p>
          <a:p>
            <a:pPr marL="0" indent="0">
              <a:buFont typeface="Arial" panose="020B0604020202020204" pitchFamily="34" charset="0"/>
              <a:buNone/>
              <a:defRPr/>
            </a:pPr>
            <a:r>
              <a:rPr lang="en-US" sz="2400" dirty="0"/>
              <a:t>           (Kaiser Survey, 2010)</a:t>
            </a:r>
          </a:p>
          <a:p>
            <a:pPr marL="0" indent="0">
              <a:buFont typeface="Arial" panose="020B0604020202020204" pitchFamily="34" charset="0"/>
              <a:buNone/>
              <a:defRPr/>
            </a:pPr>
            <a:endParaRPr lang="en-US" dirty="0"/>
          </a:p>
        </p:txBody>
      </p:sp>
      <p:pic>
        <p:nvPicPr>
          <p:cNvPr id="15363" name="Content Placeholder 5">
            <a:extLst>
              <a:ext uri="{FF2B5EF4-FFF2-40B4-BE49-F238E27FC236}">
                <a16:creationId xmlns:a16="http://schemas.microsoft.com/office/drawing/2014/main" id="{337E97E3-E739-42D3-8F7F-3459F3AB8F1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05400" y="990600"/>
            <a:ext cx="3654425" cy="4706938"/>
          </a:xfr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47FFCA88-9D66-45CD-A9DC-16BD257A37A8}"/>
              </a:ext>
            </a:extLst>
          </p:cNvPr>
          <p:cNvSpPr>
            <a:spLocks noGrp="1"/>
          </p:cNvSpPr>
          <p:nvPr>
            <p:ph type="title"/>
          </p:nvPr>
        </p:nvSpPr>
        <p:spPr>
          <a:ln w="28575">
            <a:solidFill>
              <a:schemeClr val="tx1"/>
            </a:solidFill>
            <a:miter lim="800000"/>
            <a:headEnd/>
            <a:tailEnd/>
          </a:ln>
        </p:spPr>
        <p:txBody>
          <a:bodyPr/>
          <a:lstStyle/>
          <a:p>
            <a:r>
              <a:rPr lang="en-US" altLang="en-US" sz="4000">
                <a:solidFill>
                  <a:srgbClr val="C00000"/>
                </a:solidFill>
              </a:rPr>
              <a:t>Impact of Violent Media on Aggression</a:t>
            </a:r>
          </a:p>
        </p:txBody>
      </p:sp>
      <p:pic>
        <p:nvPicPr>
          <p:cNvPr id="16387" name="Picture 2" descr="manhunt-pc_scr1.jpg">
            <a:extLst>
              <a:ext uri="{FF2B5EF4-FFF2-40B4-BE49-F238E27FC236}">
                <a16:creationId xmlns:a16="http://schemas.microsoft.com/office/drawing/2014/main" id="{EEDC5F7F-11A7-44E7-83F7-90417A38162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66800" y="1485900"/>
            <a:ext cx="6705600" cy="5024438"/>
          </a:xfrm>
          <a:noFill/>
        </p:spPr>
      </p:pic>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7859</TotalTime>
  <Words>2500</Words>
  <Application>Microsoft Office PowerPoint</Application>
  <PresentationFormat>On-screen Show (4:3)</PresentationFormat>
  <Paragraphs>374</Paragraphs>
  <Slides>79</Slides>
  <Notes>30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79</vt:i4>
      </vt:variant>
    </vt:vector>
  </HeadingPairs>
  <TitlesOfParts>
    <vt:vector size="89" baseType="lpstr">
      <vt:lpstr>MS PGothic</vt:lpstr>
      <vt:lpstr>Arial</vt:lpstr>
      <vt:lpstr>Arial Black</vt:lpstr>
      <vt:lpstr>Calibri</vt:lpstr>
      <vt:lpstr>Comic Sans MS</vt:lpstr>
      <vt:lpstr>Tahoma</vt:lpstr>
      <vt:lpstr>Times</vt:lpstr>
      <vt:lpstr>Wingdings</vt:lpstr>
      <vt:lpstr>Office Theme</vt:lpstr>
      <vt:lpstr>Chart</vt:lpstr>
      <vt:lpstr>PowerPoint Presentation</vt:lpstr>
      <vt:lpstr>PowerPoint Presentation</vt:lpstr>
      <vt:lpstr>PowerPoint Presentation</vt:lpstr>
      <vt:lpstr>PowerPoint Presentation</vt:lpstr>
      <vt:lpstr>Problems and Solutions</vt:lpstr>
      <vt:lpstr>Problems &amp; Solutions Dramatic change is possible.</vt:lpstr>
      <vt:lpstr>Kaiser Foundation 2010 Survey of Entertainment Media Use - Ages 8 to 18   ___ hours of TV a day   + ___ hours of computers, video            games &amp; movies    =  ___ TOTAL hours of screen time             ___ time spent reading books. </vt:lpstr>
      <vt:lpstr>PowerPoint Presentation</vt:lpstr>
      <vt:lpstr>Impact of Violent Media on Aggression</vt:lpstr>
      <vt:lpstr>PowerPoint Presentation</vt:lpstr>
      <vt:lpstr>Repeated exposure to media violence is a stronger influence on aggressive behavior:</vt:lpstr>
      <vt:lpstr>PowerPoint Presentation</vt:lpstr>
      <vt:lpstr>PowerPoint Presentation</vt:lpstr>
      <vt:lpstr>PowerPoint Presentation</vt:lpstr>
      <vt:lpstr>PowerPoint Presentation</vt:lpstr>
      <vt:lpstr>School Shooter: North American Tour</vt:lpstr>
      <vt:lpstr>PowerPoint Presentation</vt:lpstr>
      <vt:lpstr>After Sandy Hook, the Entertainment Software Association released a statement:</vt:lpstr>
      <vt:lpstr>The American Psychological Association (APA)  Statement on Violent Video Games, 2015</vt:lpstr>
      <vt:lpstr>The APA found that:</vt:lpstr>
      <vt:lpstr>Supreme Court Video Game Ruling</vt:lpstr>
      <vt:lpstr>PowerPoint Presentation</vt:lpstr>
      <vt:lpstr> The average American child sees 200,000 violent acts on TV by age 18. </vt:lpstr>
      <vt:lpstr>Effects of “The Might Morphin Power Rangers” on Children’s Aggression with Peers </vt:lpstr>
      <vt:lpstr>PowerPoint Presentation</vt:lpstr>
      <vt:lpstr>Indicators of School Crime and Safety</vt:lpstr>
      <vt:lpstr>PowerPoint Presentation</vt:lpstr>
      <vt:lpstr>The Josephson Institute of Ethics surveyed 43,321 teenagers (2010)</vt:lpstr>
      <vt:lpstr>Impact of Media on Mental Health</vt:lpstr>
      <vt:lpstr>1 out of 10 video gamers develop a pathological addiction </vt:lpstr>
      <vt:lpstr> A study in the journal Pediatrics notes  </vt:lpstr>
      <vt:lpstr> The most addictive video games are Massively Multiplayer Online Role-Playing Games  </vt:lpstr>
      <vt:lpstr>A study published in the journal Suicide and Life-Threatening Behavior reported:</vt:lpstr>
      <vt:lpstr>Indiana Medical School MRI Study</vt:lpstr>
      <vt:lpstr>Aggressive Behavior Disorder</vt:lpstr>
      <vt:lpstr>“Why wasn’t the public aware of the research?”</vt:lpstr>
      <vt:lpstr>Consolidation of Media</vt:lpstr>
      <vt:lpstr> Time Warner is the Largest conglomerate in the world, with holdings including:  </vt:lpstr>
      <vt:lpstr>Impact of Excessive Media on Learning</vt:lpstr>
      <vt:lpstr>Exposure to TV Violence Relate to Irregular Attention and Brain Structure, 2014 </vt:lpstr>
      <vt:lpstr>Excessive Media &amp; Physical Health</vt:lpstr>
      <vt:lpstr>Research Summaries</vt:lpstr>
      <vt:lpstr>The Solution: Strategies for Change</vt:lpstr>
      <vt:lpstr>Student Media Awareness to Reduce Television (S.M.A.R.T.)</vt:lpstr>
      <vt:lpstr>In randomized controlled trials the S.M.A.R.T. curriculum was proven to:</vt:lpstr>
      <vt:lpstr>Campaign for a Commercial-Free Childhood</vt:lpstr>
      <vt:lpstr>PowerPoint Presentation</vt:lpstr>
      <vt:lpstr>Effects of Media Reduction On Playground Aggression   Average of Eight Schools</vt:lpstr>
      <vt:lpstr>Effects of Media Reduction On Negative Classroom Behavior K-6th Grade</vt:lpstr>
      <vt:lpstr>Harvard Research Center for Media &amp; Child Health Evaluation</vt:lpstr>
      <vt:lpstr>So what is the                 program?</vt:lpstr>
      <vt:lpstr> 1. Goal Setting: What are Your Dreams and How Will You Reach Them? </vt:lpstr>
      <vt:lpstr>2nd Grade Lesson</vt:lpstr>
      <vt:lpstr>2. Data Collection – Daily Activities</vt:lpstr>
      <vt:lpstr>Children graph the class average.</vt:lpstr>
      <vt:lpstr>High School students compare their media entertainment to the National Average</vt:lpstr>
      <vt:lpstr> 3: Exploration and Research </vt:lpstr>
      <vt:lpstr>PowerPoint Presentation</vt:lpstr>
      <vt:lpstr>PowerPoint Presentation</vt:lpstr>
      <vt:lpstr>Preschool Students Learn the TV Song (Tune is Frere Jacques – Verse 1)</vt:lpstr>
      <vt:lpstr>  Students Conduct Research    </vt:lpstr>
      <vt:lpstr>PowerPoint Presentation</vt:lpstr>
      <vt:lpstr>In high school students compare different kinds of cartoons and collect data on physical aggression and social aggression.</vt:lpstr>
      <vt:lpstr>   4: Develop New Media Habits! 1 + 3    </vt:lpstr>
      <vt:lpstr>After participating in the Screen-Free Challenge, students learn how to create a budget for weekly screen use.</vt:lpstr>
      <vt:lpstr> No Screens for Me</vt:lpstr>
      <vt:lpstr>PowerPoint Presentation</vt:lpstr>
      <vt:lpstr>PowerPoint Presentation</vt:lpstr>
      <vt:lpstr>5. Students Educate Others</vt:lpstr>
      <vt:lpstr>High School students wrote books and gave them to Elementary students.</vt:lpstr>
      <vt:lpstr>PowerPoint Presentation</vt:lpstr>
      <vt:lpstr>PowerPoint Presentation</vt:lpstr>
      <vt:lpstr>PowerPoint Presentation</vt:lpstr>
      <vt:lpstr>Encourage Parents to:</vt:lpstr>
      <vt:lpstr>To evaluate media for children &amp; teens use G.R.A.M.S. Rules</vt:lpstr>
      <vt:lpstr>Violent Video Game Effects on  Children and Adolescents</vt:lpstr>
      <vt:lpstr>PowerPoint Presentation</vt:lpstr>
      <vt:lpstr>Screenagers</vt:lpstr>
      <vt:lpstr>PowerPoint Presentation</vt:lpstr>
    </vt:vector>
  </TitlesOfParts>
  <Company>DSISD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 S. McCormick</dc:creator>
  <cp:lastModifiedBy>Kristine Paulsen</cp:lastModifiedBy>
  <cp:revision>384</cp:revision>
  <cp:lastPrinted>2017-06-26T15:58:21Z</cp:lastPrinted>
  <dcterms:created xsi:type="dcterms:W3CDTF">2007-07-31T13:35:51Z</dcterms:created>
  <dcterms:modified xsi:type="dcterms:W3CDTF">2017-09-13T12:39:39Z</dcterms:modified>
</cp:coreProperties>
</file>